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7" r:id="rId6"/>
    <p:sldId id="274" r:id="rId7"/>
    <p:sldId id="275" r:id="rId8"/>
    <p:sldId id="260" r:id="rId9"/>
    <p:sldId id="265" r:id="rId10"/>
    <p:sldId id="262" r:id="rId11"/>
    <p:sldId id="266" r:id="rId12"/>
    <p:sldId id="263" r:id="rId13"/>
    <p:sldId id="264" r:id="rId14"/>
    <p:sldId id="268" r:id="rId15"/>
    <p:sldId id="270" r:id="rId16"/>
    <p:sldId id="273" r:id="rId17"/>
    <p:sldId id="261" r:id="rId18"/>
    <p:sldId id="269" r:id="rId19"/>
    <p:sldId id="27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DADADA"/>
    <a:srgbClr val="A2A2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588" y="13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7921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4750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5744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947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046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732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06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4324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6035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0963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8902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7D41A-FE4D-4A69-84F9-67675B6B3332}" type="datetimeFigureOut">
              <a:rPr lang="de-DE" smtClean="0"/>
              <a:t>05.05.2017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1532D8-867C-449F-93ED-F268D130B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68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5.jpg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3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2.emf"/><Relationship Id="rId4" Type="http://schemas.openxmlformats.org/officeDocument/2006/relationships/oleObject" Target="../embeddings/oleObject4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/>
          <p:cNvGrpSpPr/>
          <p:nvPr/>
        </p:nvGrpSpPr>
        <p:grpSpPr>
          <a:xfrm>
            <a:off x="2411721" y="478302"/>
            <a:ext cx="6154614" cy="6140547"/>
            <a:chOff x="2411721" y="478302"/>
            <a:chExt cx="6154614" cy="6140547"/>
          </a:xfrm>
        </p:grpSpPr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35" t="6975" r="21698" b="3488"/>
            <a:stretch/>
          </p:blipFill>
          <p:spPr>
            <a:xfrm>
              <a:off x="2411721" y="478302"/>
              <a:ext cx="6154614" cy="6140547"/>
            </a:xfrm>
            <a:prstGeom prst="rect">
              <a:avLst/>
            </a:prstGeom>
          </p:spPr>
        </p:pic>
        <p:sp>
          <p:nvSpPr>
            <p:cNvPr id="8" name="Abgerundetes Rechteck 7"/>
            <p:cNvSpPr/>
            <p:nvPr/>
          </p:nvSpPr>
          <p:spPr>
            <a:xfrm>
              <a:off x="2806505" y="2222695"/>
              <a:ext cx="5331655" cy="2722098"/>
            </a:xfrm>
            <a:prstGeom prst="roundRect">
              <a:avLst>
                <a:gd name="adj" fmla="val 5556"/>
              </a:avLst>
            </a:prstGeom>
            <a:solidFill>
              <a:schemeClr val="bg1">
                <a:alpha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" name="Grafik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8270" y="2384473"/>
              <a:ext cx="5061516" cy="232820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110443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672840" y="3188368"/>
            <a:ext cx="188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Reordering</a:t>
            </a:r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3429910" y="0"/>
            <a:ext cx="5332178" cy="6858000"/>
            <a:chOff x="3429910" y="0"/>
            <a:chExt cx="5332178" cy="685800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911" y="0"/>
              <a:ext cx="5332177" cy="6858000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3429910" y="0"/>
              <a:ext cx="53316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5" name="Gruppieren 44"/>
            <p:cNvGrpSpPr/>
            <p:nvPr/>
          </p:nvGrpSpPr>
          <p:grpSpPr>
            <a:xfrm>
              <a:off x="4467368" y="569516"/>
              <a:ext cx="3257263" cy="3243225"/>
              <a:chOff x="7753165" y="3003526"/>
              <a:chExt cx="2565736" cy="2554678"/>
            </a:xfrm>
          </p:grpSpPr>
          <p:sp>
            <p:nvSpPr>
              <p:cNvPr id="46" name="Abgerundetes Rechteck 45"/>
              <p:cNvSpPr/>
              <p:nvPr/>
            </p:nvSpPr>
            <p:spPr>
              <a:xfrm>
                <a:off x="7753165" y="3003526"/>
                <a:ext cx="792000" cy="792000"/>
              </a:xfrm>
              <a:prstGeom prst="roundRect">
                <a:avLst>
                  <a:gd name="adj" fmla="val 1957"/>
                </a:avLst>
              </a:prstGeom>
              <a:gradFill>
                <a:gsLst>
                  <a:gs pos="94900">
                    <a:srgbClr val="26597F"/>
                  </a:gs>
                  <a:gs pos="0">
                    <a:srgbClr val="26597F"/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latin typeface="Roboto Light" panose="02000000000000000000" pitchFamily="2" charset="0"/>
                    <a:ea typeface="Roboto Light" panose="02000000000000000000" pitchFamily="2" charset="0"/>
                  </a:rPr>
                  <a:t>Robinsonian</a:t>
                </a:r>
                <a:endParaRPr lang="de-DE" sz="105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47" name="Abgerundetes Rechteck 46"/>
              <p:cNvSpPr/>
              <p:nvPr/>
            </p:nvSpPr>
            <p:spPr>
              <a:xfrm>
                <a:off x="8640033" y="3003526"/>
                <a:ext cx="792000" cy="792000"/>
              </a:xfrm>
              <a:prstGeom prst="roundRect">
                <a:avLst>
                  <a:gd name="adj" fmla="val 976"/>
                </a:avLst>
              </a:prstGeom>
              <a:gradFill>
                <a:gsLst>
                  <a:gs pos="94900">
                    <a:srgbClr val="0075CC"/>
                  </a:gs>
                  <a:gs pos="0">
                    <a:srgbClr val="0075CC"/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Spectral</a:t>
                </a:r>
                <a:br>
                  <a:rPr lang="en-US" sz="105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5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Methods</a:t>
                </a:r>
                <a:endParaRPr lang="de-DE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48" name="Abgerundetes Rechteck 47"/>
              <p:cNvSpPr/>
              <p:nvPr/>
            </p:nvSpPr>
            <p:spPr>
              <a:xfrm>
                <a:off x="9526901" y="3003526"/>
                <a:ext cx="792000" cy="792000"/>
              </a:xfrm>
              <a:prstGeom prst="roundRect">
                <a:avLst>
                  <a:gd name="adj" fmla="val 1956"/>
                </a:avLst>
              </a:prstGeom>
              <a:gradFill>
                <a:gsLst>
                  <a:gs pos="94900">
                    <a:srgbClr val="0092FF"/>
                  </a:gs>
                  <a:gs pos="0">
                    <a:srgbClr val="0092FF"/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 smtClean="0">
                    <a:latin typeface="Roboto Light" panose="02000000000000000000" pitchFamily="2" charset="0"/>
                    <a:ea typeface="Roboto Light" panose="02000000000000000000" pitchFamily="2" charset="0"/>
                  </a:rPr>
                  <a:t>Dimension Reduction</a:t>
                </a:r>
                <a:endParaRPr lang="de-DE" sz="105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89" name="Abgerundetes Rechteck 88"/>
              <p:cNvSpPr/>
              <p:nvPr/>
            </p:nvSpPr>
            <p:spPr>
              <a:xfrm>
                <a:off x="7753165" y="3884865"/>
                <a:ext cx="792000" cy="792000"/>
              </a:xfrm>
              <a:prstGeom prst="roundRect">
                <a:avLst>
                  <a:gd name="adj" fmla="val 4099"/>
                </a:avLst>
              </a:prstGeom>
              <a:gradFill>
                <a:gsLst>
                  <a:gs pos="94900">
                    <a:srgbClr val="0075CC"/>
                  </a:gs>
                  <a:gs pos="0">
                    <a:srgbClr val="0075CC"/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Heuristic</a:t>
                </a:r>
                <a:br>
                  <a:rPr lang="en-US" sz="105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50" dirty="0">
                    <a:solidFill>
                      <a:schemeClr val="bg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Approaches</a:t>
                </a:r>
                <a:endParaRPr lang="de-DE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0" name="Abgerundetes Rechteck 89"/>
              <p:cNvSpPr/>
              <p:nvPr/>
            </p:nvSpPr>
            <p:spPr>
              <a:xfrm>
                <a:off x="8640033" y="3884865"/>
                <a:ext cx="792000" cy="792000"/>
              </a:xfrm>
              <a:prstGeom prst="roundRect">
                <a:avLst>
                  <a:gd name="adj" fmla="val 2816"/>
                </a:avLst>
              </a:prstGeom>
              <a:gradFill>
                <a:gsLst>
                  <a:gs pos="94000">
                    <a:srgbClr val="C2C2C2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  <a:latin typeface="Roboto Black" panose="02000000000000000000" pitchFamily="2" charset="0"/>
                    <a:ea typeface="Roboto Black" panose="02000000000000000000" pitchFamily="2" charset="0"/>
                  </a:rPr>
                  <a:t>Matrix</a:t>
                </a:r>
                <a:r>
                  <a:rPr lang="en-US" sz="1200" dirty="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 </a:t>
                </a:r>
                <a:r>
                  <a:rPr lang="en-US" sz="1050" dirty="0">
                    <a:solidFill>
                      <a:schemeClr val="tx1"/>
                    </a:solidFill>
                    <a:latin typeface="Roboto Light" panose="02000000000000000000" pitchFamily="2" charset="0"/>
                    <a:ea typeface="Roboto Light" panose="02000000000000000000" pitchFamily="2" charset="0"/>
                  </a:rPr>
                  <a:t>Reordering</a:t>
                </a:r>
                <a:endParaRPr lang="de-DE" sz="105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1" name="Abgerundetes Rechteck 90"/>
              <p:cNvSpPr/>
              <p:nvPr/>
            </p:nvSpPr>
            <p:spPr>
              <a:xfrm>
                <a:off x="9526901" y="3884865"/>
                <a:ext cx="792000" cy="792000"/>
              </a:xfrm>
              <a:prstGeom prst="roundRect">
                <a:avLst>
                  <a:gd name="adj" fmla="val 4099"/>
                </a:avLst>
              </a:prstGeom>
              <a:gradFill>
                <a:gsLst>
                  <a:gs pos="94900">
                    <a:srgbClr val="4CB3FF"/>
                  </a:gs>
                  <a:gs pos="0">
                    <a:srgbClr val="4CB3FF"/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Graph-Theoretic</a:t>
                </a:r>
                <a:endParaRPr lang="de-DE" sz="105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2" name="Abgerundetes Rechteck 91"/>
              <p:cNvSpPr/>
              <p:nvPr/>
            </p:nvSpPr>
            <p:spPr>
              <a:xfrm>
                <a:off x="7753165" y="4766204"/>
                <a:ext cx="792000" cy="792000"/>
              </a:xfrm>
              <a:prstGeom prst="roundRect">
                <a:avLst>
                  <a:gd name="adj" fmla="val 4099"/>
                </a:avLst>
              </a:prstGeom>
              <a:gradFill>
                <a:gsLst>
                  <a:gs pos="94900">
                    <a:srgbClr val="0092FF"/>
                  </a:gs>
                  <a:gs pos="0">
                    <a:srgbClr val="0092FF"/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Biclustering</a:t>
                </a:r>
              </a:p>
              <a:p>
                <a:pPr algn="ctr"/>
                <a:r>
                  <a:rPr lang="en-US" sz="105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Approaches</a:t>
                </a:r>
                <a:endParaRPr lang="de-DE" sz="105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sp>
            <p:nvSpPr>
              <p:cNvPr id="93" name="Abgerundetes Rechteck 92"/>
              <p:cNvSpPr/>
              <p:nvPr/>
            </p:nvSpPr>
            <p:spPr>
              <a:xfrm>
                <a:off x="8640033" y="4766204"/>
                <a:ext cx="792000" cy="792000"/>
              </a:xfrm>
              <a:prstGeom prst="roundRect">
                <a:avLst>
                  <a:gd name="adj" fmla="val 4099"/>
                </a:avLst>
              </a:prstGeom>
              <a:gradFill>
                <a:gsLst>
                  <a:gs pos="94900">
                    <a:srgbClr val="4CB3FF"/>
                  </a:gs>
                  <a:gs pos="0">
                    <a:srgbClr val="4CB3FF"/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5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Interactive</a:t>
                </a:r>
                <a:br>
                  <a:rPr lang="en-US" sz="105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</a:br>
                <a:r>
                  <a:rPr lang="en-US" sz="1050" dirty="0">
                    <a:latin typeface="Roboto Light" panose="02000000000000000000" pitchFamily="2" charset="0"/>
                    <a:ea typeface="Roboto Light" panose="02000000000000000000" pitchFamily="2" charset="0"/>
                  </a:rPr>
                  <a:t>Approaches</a:t>
                </a:r>
                <a:endParaRPr lang="de-DE" sz="1050" dirty="0">
                  <a:latin typeface="Roboto Light" panose="02000000000000000000" pitchFamily="2" charset="0"/>
                  <a:ea typeface="Roboto Light" panose="02000000000000000000" pitchFamily="2" charset="0"/>
                </a:endParaRPr>
              </a:p>
            </p:txBody>
          </p:sp>
          <p:grpSp>
            <p:nvGrpSpPr>
              <p:cNvPr id="94" name="Gruppieren 93"/>
              <p:cNvGrpSpPr/>
              <p:nvPr/>
            </p:nvGrpSpPr>
            <p:grpSpPr>
              <a:xfrm>
                <a:off x="9526901" y="4766204"/>
                <a:ext cx="792000" cy="792000"/>
                <a:chOff x="8451566" y="4049317"/>
                <a:chExt cx="792000" cy="792000"/>
              </a:xfrm>
            </p:grpSpPr>
            <p:sp>
              <p:nvSpPr>
                <p:cNvPr id="95" name="Abgerundetes Rechteck 94"/>
                <p:cNvSpPr/>
                <p:nvPr/>
              </p:nvSpPr>
              <p:spPr>
                <a:xfrm>
                  <a:off x="8451566" y="4049317"/>
                  <a:ext cx="792000" cy="792000"/>
                </a:xfrm>
                <a:prstGeom prst="roundRect">
                  <a:avLst>
                    <a:gd name="adj" fmla="val 3918"/>
                  </a:avLst>
                </a:prstGeom>
                <a:gradFill>
                  <a:gsLst>
                    <a:gs pos="94900">
                      <a:srgbClr val="C2C2C2"/>
                    </a:gs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FF9900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de-DE" sz="1050" b="1" dirty="0">
                    <a:latin typeface="OfficinaSansITCStd Book" panose="02000506040000020004" pitchFamily="50" charset="0"/>
                    <a:ea typeface="Roboto Light" panose="02000000000000000000" pitchFamily="2" charset="0"/>
                  </a:endParaRPr>
                </a:p>
              </p:txBody>
            </p:sp>
            <p:pic>
              <p:nvPicPr>
                <p:cNvPr id="96" name="Grafik 95"/>
                <p:cNvPicPr>
                  <a:picLocks noChangeAspect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59705" y="4051581"/>
                  <a:ext cx="745327" cy="74532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2" name="Gruppieren 1"/>
            <p:cNvGrpSpPr/>
            <p:nvPr/>
          </p:nvGrpSpPr>
          <p:grpSpPr>
            <a:xfrm>
              <a:off x="3624815" y="4583357"/>
              <a:ext cx="2329095" cy="1672668"/>
              <a:chOff x="3782144" y="4367244"/>
              <a:chExt cx="1498528" cy="1076185"/>
            </a:xfrm>
          </p:grpSpPr>
          <p:pic>
            <p:nvPicPr>
              <p:cNvPr id="98" name="Grafik 97"/>
              <p:cNvPicPr>
                <a:picLocks noChangeAspect="1"/>
              </p:cNvPicPr>
              <p:nvPr/>
            </p:nvPicPr>
            <p:blipFill rotWithShape="1">
              <a:blip r:embed="rId4"/>
              <a:srcRect l="1674" t="519" r="77086" b="70935"/>
              <a:stretch/>
            </p:blipFill>
            <p:spPr>
              <a:xfrm>
                <a:off x="3782144" y="4367244"/>
                <a:ext cx="464703" cy="47351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9" name="Grafik 98"/>
              <p:cNvPicPr>
                <a:picLocks noChangeAspect="1"/>
              </p:cNvPicPr>
              <p:nvPr/>
            </p:nvPicPr>
            <p:blipFill rotWithShape="1">
              <a:blip r:embed="rId5"/>
              <a:srcRect l="1410" t="2629" r="77789" b="62420"/>
              <a:stretch/>
            </p:blipFill>
            <p:spPr>
              <a:xfrm>
                <a:off x="4321362" y="4367244"/>
                <a:ext cx="444868" cy="447701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0" name="Grafik 99"/>
              <p:cNvPicPr>
                <a:picLocks noChangeAspect="1"/>
              </p:cNvPicPr>
              <p:nvPr/>
            </p:nvPicPr>
            <p:blipFill rotWithShape="1">
              <a:blip r:embed="rId6"/>
              <a:srcRect l="1056" t="3124" r="78469" b="11650"/>
              <a:stretch/>
            </p:blipFill>
            <p:spPr>
              <a:xfrm>
                <a:off x="4840746" y="4367244"/>
                <a:ext cx="439926" cy="44742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1" name="Grafik 100"/>
              <p:cNvPicPr>
                <a:picLocks noChangeAspect="1"/>
              </p:cNvPicPr>
              <p:nvPr/>
            </p:nvPicPr>
            <p:blipFill rotWithShape="1">
              <a:blip r:embed="rId7"/>
              <a:srcRect l="2301" t="1858" r="76796" b="51957"/>
              <a:stretch/>
            </p:blipFill>
            <p:spPr>
              <a:xfrm>
                <a:off x="3782144" y="4989645"/>
                <a:ext cx="453369" cy="44675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2" name="Grafik 101"/>
              <p:cNvPicPr>
                <a:picLocks noChangeAspect="1"/>
              </p:cNvPicPr>
              <p:nvPr/>
            </p:nvPicPr>
            <p:blipFill rotWithShape="1">
              <a:blip r:embed="rId8"/>
              <a:srcRect l="1553" t="3618" r="77492" b="58608"/>
              <a:stretch/>
            </p:blipFill>
            <p:spPr>
              <a:xfrm>
                <a:off x="4840375" y="4989645"/>
                <a:ext cx="440297" cy="439375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" name="Grafik 102"/>
              <p:cNvPicPr>
                <a:picLocks noChangeAspect="1"/>
              </p:cNvPicPr>
              <p:nvPr/>
            </p:nvPicPr>
            <p:blipFill rotWithShape="1">
              <a:blip r:embed="rId9"/>
              <a:srcRect l="3373" t="7589" r="76386" b="11733"/>
              <a:stretch/>
            </p:blipFill>
            <p:spPr>
              <a:xfrm>
                <a:off x="4316324" y="4989645"/>
                <a:ext cx="449906" cy="45378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04" name="Grafik 10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9487" y="4578571"/>
              <a:ext cx="2389514" cy="1655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7729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672840" y="3188368"/>
            <a:ext cx="1888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Reordering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11" y="0"/>
            <a:ext cx="5332177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429910" y="0"/>
            <a:ext cx="53316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34000"/>
                  <a:lumOff val="66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45" name="Gruppieren 44"/>
          <p:cNvGrpSpPr/>
          <p:nvPr/>
        </p:nvGrpSpPr>
        <p:grpSpPr>
          <a:xfrm>
            <a:off x="4232878" y="1573908"/>
            <a:ext cx="3726244" cy="3710184"/>
            <a:chOff x="7753165" y="3003526"/>
            <a:chExt cx="2565736" cy="2554678"/>
          </a:xfrm>
        </p:grpSpPr>
        <p:sp>
          <p:nvSpPr>
            <p:cNvPr id="46" name="Abgerundetes Rechteck 45"/>
            <p:cNvSpPr/>
            <p:nvPr/>
          </p:nvSpPr>
          <p:spPr>
            <a:xfrm>
              <a:off x="7753165" y="3003526"/>
              <a:ext cx="792000" cy="792000"/>
            </a:xfrm>
            <a:prstGeom prst="roundRect">
              <a:avLst>
                <a:gd name="adj" fmla="val 1957"/>
              </a:avLst>
            </a:prstGeom>
            <a:gradFill>
              <a:gsLst>
                <a:gs pos="94900">
                  <a:srgbClr val="26597F"/>
                </a:gs>
                <a:gs pos="0">
                  <a:srgbClr val="26597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latin typeface="Roboto Light" panose="02000000000000000000" pitchFamily="2" charset="0"/>
                  <a:ea typeface="Roboto Light" panose="02000000000000000000" pitchFamily="2" charset="0"/>
                </a:rPr>
                <a:t>Robinsonian</a:t>
              </a:r>
              <a:endParaRPr lang="de-DE" sz="105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7" name="Abgerundetes Rechteck 46"/>
            <p:cNvSpPr/>
            <p:nvPr/>
          </p:nvSpPr>
          <p:spPr>
            <a:xfrm>
              <a:off x="8640033" y="3003526"/>
              <a:ext cx="792000" cy="792000"/>
            </a:xfrm>
            <a:prstGeom prst="roundRect">
              <a:avLst>
                <a:gd name="adj" fmla="val 976"/>
              </a:avLst>
            </a:prstGeom>
            <a:gradFill>
              <a:gsLst>
                <a:gs pos="94900">
                  <a:srgbClr val="0075CC"/>
                </a:gs>
                <a:gs pos="0">
                  <a:srgbClr val="0075CC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Spectral</a:t>
              </a:r>
              <a:b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Methods</a:t>
              </a:r>
              <a:endParaRPr lang="de-DE" sz="10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48" name="Abgerundetes Rechteck 47"/>
            <p:cNvSpPr/>
            <p:nvPr/>
          </p:nvSpPr>
          <p:spPr>
            <a:xfrm>
              <a:off x="9526901" y="3003526"/>
              <a:ext cx="792000" cy="792000"/>
            </a:xfrm>
            <a:prstGeom prst="roundRect">
              <a:avLst>
                <a:gd name="adj" fmla="val 1956"/>
              </a:avLst>
            </a:prstGeom>
            <a:gradFill>
              <a:gsLst>
                <a:gs pos="94900">
                  <a:srgbClr val="0092FF"/>
                </a:gs>
                <a:gs pos="0">
                  <a:srgbClr val="0092F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 smtClean="0">
                  <a:latin typeface="Roboto Light" panose="02000000000000000000" pitchFamily="2" charset="0"/>
                  <a:ea typeface="Roboto Light" panose="02000000000000000000" pitchFamily="2" charset="0"/>
                </a:rPr>
                <a:t>Dimension Reduction</a:t>
              </a:r>
              <a:endParaRPr lang="de-DE" sz="105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9" name="Abgerundetes Rechteck 88"/>
            <p:cNvSpPr/>
            <p:nvPr/>
          </p:nvSpPr>
          <p:spPr>
            <a:xfrm>
              <a:off x="7753165" y="3884865"/>
              <a:ext cx="792000" cy="792000"/>
            </a:xfrm>
            <a:prstGeom prst="roundRect">
              <a:avLst>
                <a:gd name="adj" fmla="val 4099"/>
              </a:avLst>
            </a:prstGeom>
            <a:gradFill>
              <a:gsLst>
                <a:gs pos="94900">
                  <a:srgbClr val="0075CC"/>
                </a:gs>
                <a:gs pos="0">
                  <a:srgbClr val="0075CC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Heuristic</a:t>
              </a:r>
              <a:b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05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Approaches</a:t>
              </a:r>
              <a:endParaRPr lang="de-DE" sz="105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0" name="Abgerundetes Rechteck 89"/>
            <p:cNvSpPr/>
            <p:nvPr/>
          </p:nvSpPr>
          <p:spPr>
            <a:xfrm>
              <a:off x="8640033" y="3884865"/>
              <a:ext cx="792000" cy="792000"/>
            </a:xfrm>
            <a:prstGeom prst="roundRect">
              <a:avLst>
                <a:gd name="adj" fmla="val 2816"/>
              </a:avLst>
            </a:prstGeom>
            <a:gradFill>
              <a:gsLst>
                <a:gs pos="94000">
                  <a:srgbClr val="C2C2C2"/>
                </a:gs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Roboto Black" panose="02000000000000000000" pitchFamily="2" charset="0"/>
                  <a:ea typeface="Roboto Black" panose="02000000000000000000" pitchFamily="2" charset="0"/>
                </a:rPr>
                <a:t>Matrix</a:t>
              </a:r>
              <a:r>
                <a:rPr lang="en-US" sz="120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</a:t>
              </a:r>
              <a:r>
                <a:rPr lang="en-US" sz="1050" dirty="0">
                  <a:solidFill>
                    <a:schemeClr val="tx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Reordering</a:t>
              </a:r>
              <a:endParaRPr lang="de-DE" sz="105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1" name="Abgerundetes Rechteck 90"/>
            <p:cNvSpPr/>
            <p:nvPr/>
          </p:nvSpPr>
          <p:spPr>
            <a:xfrm>
              <a:off x="9526901" y="3884865"/>
              <a:ext cx="792000" cy="792000"/>
            </a:xfrm>
            <a:prstGeom prst="roundRect">
              <a:avLst>
                <a:gd name="adj" fmla="val 4099"/>
              </a:avLst>
            </a:prstGeom>
            <a:gradFill>
              <a:gsLst>
                <a:gs pos="94900">
                  <a:srgbClr val="4CB3FF"/>
                </a:gs>
                <a:gs pos="0">
                  <a:srgbClr val="4CB3F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Roboto Light" panose="02000000000000000000" pitchFamily="2" charset="0"/>
                  <a:ea typeface="Roboto Light" panose="02000000000000000000" pitchFamily="2" charset="0"/>
                </a:rPr>
                <a:t>Graph-Theoretic</a:t>
              </a:r>
              <a:endParaRPr lang="de-DE" sz="105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2" name="Abgerundetes Rechteck 91"/>
            <p:cNvSpPr/>
            <p:nvPr/>
          </p:nvSpPr>
          <p:spPr>
            <a:xfrm>
              <a:off x="7753165" y="4766204"/>
              <a:ext cx="792000" cy="792000"/>
            </a:xfrm>
            <a:prstGeom prst="roundRect">
              <a:avLst>
                <a:gd name="adj" fmla="val 4099"/>
              </a:avLst>
            </a:prstGeom>
            <a:gradFill>
              <a:gsLst>
                <a:gs pos="94900">
                  <a:srgbClr val="0092FF"/>
                </a:gs>
                <a:gs pos="0">
                  <a:srgbClr val="0092F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Biclustering</a:t>
              </a:r>
            </a:p>
            <a:p>
              <a:pPr algn="ctr"/>
              <a:r>
                <a:rPr lang="en-US" sz="105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Approaches</a:t>
              </a:r>
              <a:endParaRPr lang="de-DE" sz="105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93" name="Abgerundetes Rechteck 92"/>
            <p:cNvSpPr/>
            <p:nvPr/>
          </p:nvSpPr>
          <p:spPr>
            <a:xfrm>
              <a:off x="8640033" y="4766204"/>
              <a:ext cx="792000" cy="792000"/>
            </a:xfrm>
            <a:prstGeom prst="roundRect">
              <a:avLst>
                <a:gd name="adj" fmla="val 4099"/>
              </a:avLst>
            </a:prstGeom>
            <a:gradFill>
              <a:gsLst>
                <a:gs pos="94900">
                  <a:srgbClr val="4CB3FF"/>
                </a:gs>
                <a:gs pos="0">
                  <a:srgbClr val="4CB3FF"/>
                </a:gs>
                <a:gs pos="100000">
                  <a:srgbClr val="FF9900"/>
                </a:gs>
              </a:gsLst>
              <a:lin ang="5400000" scaled="1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50" dirty="0">
                  <a:latin typeface="Roboto Light" panose="02000000000000000000" pitchFamily="2" charset="0"/>
                  <a:ea typeface="Roboto Light" panose="02000000000000000000" pitchFamily="2" charset="0"/>
                </a:rPr>
                <a:t>Interactive</a:t>
              </a:r>
              <a:br>
                <a:rPr lang="en-US" sz="1050" dirty="0">
                  <a:latin typeface="Roboto Light" panose="02000000000000000000" pitchFamily="2" charset="0"/>
                  <a:ea typeface="Roboto Light" panose="02000000000000000000" pitchFamily="2" charset="0"/>
                </a:rPr>
              </a:br>
              <a:r>
                <a:rPr lang="en-US" sz="1050" dirty="0">
                  <a:latin typeface="Roboto Light" panose="02000000000000000000" pitchFamily="2" charset="0"/>
                  <a:ea typeface="Roboto Light" panose="02000000000000000000" pitchFamily="2" charset="0"/>
                </a:rPr>
                <a:t>Approaches</a:t>
              </a:r>
              <a:endParaRPr lang="de-DE" sz="105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grpSp>
          <p:nvGrpSpPr>
            <p:cNvPr id="94" name="Gruppieren 93"/>
            <p:cNvGrpSpPr/>
            <p:nvPr/>
          </p:nvGrpSpPr>
          <p:grpSpPr>
            <a:xfrm>
              <a:off x="9526901" y="4766204"/>
              <a:ext cx="792000" cy="792000"/>
              <a:chOff x="8451566" y="4049317"/>
              <a:chExt cx="792000" cy="792000"/>
            </a:xfrm>
          </p:grpSpPr>
          <p:sp>
            <p:nvSpPr>
              <p:cNvPr id="95" name="Abgerundetes Rechteck 94"/>
              <p:cNvSpPr/>
              <p:nvPr/>
            </p:nvSpPr>
            <p:spPr>
              <a:xfrm>
                <a:off x="8451566" y="4049317"/>
                <a:ext cx="792000" cy="792000"/>
              </a:xfrm>
              <a:prstGeom prst="roundRect">
                <a:avLst>
                  <a:gd name="adj" fmla="val 3918"/>
                </a:avLst>
              </a:prstGeom>
              <a:gradFill>
                <a:gsLst>
                  <a:gs pos="94900">
                    <a:srgbClr val="C2C2C2"/>
                  </a:gs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rgbClr val="FF9900"/>
                  </a:gs>
                </a:gsLst>
                <a:lin ang="5400000" scaled="1"/>
              </a:gra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endParaRPr lang="de-DE" sz="1050" b="1" dirty="0">
                  <a:latin typeface="OfficinaSansITCStd Book" panose="02000506040000020004" pitchFamily="50" charset="0"/>
                  <a:ea typeface="Roboto Light" panose="02000000000000000000" pitchFamily="2" charset="0"/>
                </a:endParaRPr>
              </a:p>
            </p:txBody>
          </p:sp>
          <p:pic>
            <p:nvPicPr>
              <p:cNvPr id="96" name="Grafik 95"/>
              <p:cNvPicPr>
                <a:picLocks noChangeAspect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9705" y="4051581"/>
                <a:ext cx="745327" cy="7453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83038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11" y="0"/>
            <a:ext cx="5332177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3429910" y="0"/>
            <a:ext cx="53316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34000"/>
                  <a:lumOff val="66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412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3" y="0"/>
            <a:ext cx="10664354" cy="6858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763823" y="-1"/>
            <a:ext cx="106632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50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34000"/>
                  <a:lumOff val="66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Textfeld 49"/>
          <p:cNvSpPr txBox="1"/>
          <p:nvPr/>
        </p:nvSpPr>
        <p:spPr>
          <a:xfrm rot="16200000">
            <a:off x="-790498" y="318836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Commercial VA STAR</a:t>
            </a:r>
            <a:endParaRPr lang="de-DE" dirty="0"/>
          </a:p>
        </p:txBody>
      </p:sp>
      <p:pic>
        <p:nvPicPr>
          <p:cNvPr id="51" name="Grafik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41" y="461840"/>
            <a:ext cx="10256518" cy="5934320"/>
          </a:xfrm>
          <a:prstGeom prst="rect">
            <a:avLst/>
          </a:prstGeom>
          <a:solidFill>
            <a:schemeClr val="bg1">
              <a:alpha val="88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84435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3" y="0"/>
            <a:ext cx="10664354" cy="6858000"/>
          </a:xfrm>
          <a:prstGeom prst="rect">
            <a:avLst/>
          </a:prstGeom>
        </p:spPr>
      </p:pic>
      <p:sp>
        <p:nvSpPr>
          <p:cNvPr id="50" name="Textfeld 49"/>
          <p:cNvSpPr txBox="1"/>
          <p:nvPr/>
        </p:nvSpPr>
        <p:spPr>
          <a:xfrm rot="16200000">
            <a:off x="-790498" y="3188368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Commercial VA STAR</a:t>
            </a:r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763823" y="-1"/>
            <a:ext cx="10663200" cy="6858000"/>
            <a:chOff x="763823" y="-1"/>
            <a:chExt cx="10663200" cy="6858000"/>
          </a:xfrm>
        </p:grpSpPr>
        <p:sp>
          <p:nvSpPr>
            <p:cNvPr id="5" name="Rechteck 4"/>
            <p:cNvSpPr/>
            <p:nvPr/>
          </p:nvSpPr>
          <p:spPr>
            <a:xfrm>
              <a:off x="763823" y="-1"/>
              <a:ext cx="106632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51" name="Grafik 5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1004129"/>
              <a:ext cx="8382000" cy="4849742"/>
            </a:xfrm>
            <a:prstGeom prst="rect">
              <a:avLst/>
            </a:prstGeom>
            <a:solidFill>
              <a:schemeClr val="bg1">
                <a:alpha val="88000"/>
              </a:schemeClr>
            </a:solidFill>
          </p:spPr>
        </p:pic>
      </p:grpSp>
    </p:spTree>
    <p:extLst>
      <p:ext uri="{BB962C8B-B14F-4D97-AF65-F5344CB8AC3E}">
        <p14:creationId xmlns:p14="http://schemas.microsoft.com/office/powerpoint/2010/main" val="3581326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3" y="0"/>
            <a:ext cx="10664354" cy="6858000"/>
          </a:xfrm>
          <a:prstGeom prst="rect">
            <a:avLst/>
          </a:prstGeom>
        </p:spPr>
      </p:pic>
      <p:sp>
        <p:nvSpPr>
          <p:cNvPr id="50" name="Textfeld 49"/>
          <p:cNvSpPr txBox="1"/>
          <p:nvPr/>
        </p:nvSpPr>
        <p:spPr>
          <a:xfrm rot="16200000">
            <a:off x="-529753" y="3188368"/>
            <a:ext cx="16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Glyph Matrices</a:t>
            </a:r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763823" y="-1"/>
            <a:ext cx="10663200" cy="6858000"/>
            <a:chOff x="763823" y="-1"/>
            <a:chExt cx="10663200" cy="6858000"/>
          </a:xfrm>
        </p:grpSpPr>
        <p:sp>
          <p:nvSpPr>
            <p:cNvPr id="5" name="Rechteck 4"/>
            <p:cNvSpPr/>
            <p:nvPr/>
          </p:nvSpPr>
          <p:spPr>
            <a:xfrm>
              <a:off x="763823" y="-1"/>
              <a:ext cx="106632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" name="Gruppieren 3"/>
            <p:cNvGrpSpPr/>
            <p:nvPr/>
          </p:nvGrpSpPr>
          <p:grpSpPr>
            <a:xfrm>
              <a:off x="2632834" y="1650152"/>
              <a:ext cx="7417946" cy="4093788"/>
              <a:chOff x="1546598" y="1050684"/>
              <a:chExt cx="9590418" cy="5292724"/>
            </a:xfrm>
          </p:grpSpPr>
          <p:pic>
            <p:nvPicPr>
              <p:cNvPr id="7" name="Grafik 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46598" y="1050684"/>
                <a:ext cx="9590418" cy="5292724"/>
              </a:xfrm>
              <a:prstGeom prst="rect">
                <a:avLst/>
              </a:prstGeom>
              <a:effectLst/>
            </p:spPr>
          </p:pic>
          <p:sp>
            <p:nvSpPr>
              <p:cNvPr id="8" name="Rechteck 7"/>
              <p:cNvSpPr/>
              <p:nvPr/>
            </p:nvSpPr>
            <p:spPr>
              <a:xfrm>
                <a:off x="7406763" y="2703871"/>
                <a:ext cx="2484489" cy="2448232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9" name="Gerader Verbinder 8"/>
              <p:cNvCxnSpPr/>
              <p:nvPr/>
            </p:nvCxnSpPr>
            <p:spPr>
              <a:xfrm>
                <a:off x="7128387" y="2241755"/>
                <a:ext cx="2762865" cy="462116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/>
              <p:cNvCxnSpPr/>
              <p:nvPr/>
            </p:nvCxnSpPr>
            <p:spPr>
              <a:xfrm flipV="1">
                <a:off x="7121627" y="5152103"/>
                <a:ext cx="2769625" cy="76592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/>
              <p:cNvCxnSpPr/>
              <p:nvPr/>
            </p:nvCxnSpPr>
            <p:spPr>
              <a:xfrm flipH="1" flipV="1">
                <a:off x="2451304" y="2231127"/>
                <a:ext cx="4955459" cy="47274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/>
              <p:cNvCxnSpPr/>
              <p:nvPr/>
            </p:nvCxnSpPr>
            <p:spPr>
              <a:xfrm flipH="1">
                <a:off x="2458064" y="5152103"/>
                <a:ext cx="4948699" cy="765924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3" name="Grafik 1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8064" y="2231127"/>
                <a:ext cx="4663563" cy="3686900"/>
              </a:xfrm>
              <a:prstGeom prst="rect">
                <a:avLst/>
              </a:prstGeom>
              <a:ln w="28575">
                <a:solidFill>
                  <a:schemeClr val="dk1"/>
                </a:solidFill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280011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feld 49"/>
          <p:cNvSpPr txBox="1"/>
          <p:nvPr/>
        </p:nvSpPr>
        <p:spPr>
          <a:xfrm rot="16200000">
            <a:off x="-323156" y="3188368"/>
            <a:ext cx="118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News Data</a:t>
            </a:r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763823" y="-1"/>
            <a:ext cx="10664354" cy="6858001"/>
            <a:chOff x="763823" y="-1"/>
            <a:chExt cx="10664354" cy="6858001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23" y="0"/>
              <a:ext cx="10664354" cy="6858000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763823" y="-1"/>
              <a:ext cx="106632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Grafik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39"/>
            <a:stretch/>
          </p:blipFill>
          <p:spPr>
            <a:xfrm>
              <a:off x="2497466" y="1760221"/>
              <a:ext cx="7197068" cy="36718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613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597852" y="3188368"/>
            <a:ext cx="173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Exploration</a:t>
            </a:r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763823" y="-1"/>
            <a:ext cx="10664354" cy="6858001"/>
            <a:chOff x="763823" y="-1"/>
            <a:chExt cx="10664354" cy="6858001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23" y="0"/>
              <a:ext cx="10664354" cy="6858000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763823" y="-1"/>
              <a:ext cx="106632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3" name="Gruppieren 2"/>
            <p:cNvGrpSpPr/>
            <p:nvPr/>
          </p:nvGrpSpPr>
          <p:grpSpPr>
            <a:xfrm>
              <a:off x="978846" y="449610"/>
              <a:ext cx="10241901" cy="6370366"/>
              <a:chOff x="7277617" y="4421898"/>
              <a:chExt cx="3259109" cy="2027130"/>
            </a:xfrm>
          </p:grpSpPr>
          <p:pic>
            <p:nvPicPr>
              <p:cNvPr id="52" name="Grafik 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2632" y="5880412"/>
                <a:ext cx="2504094" cy="568616"/>
              </a:xfrm>
              <a:prstGeom prst="rect">
                <a:avLst/>
              </a:prstGeom>
              <a:ln w="28575">
                <a:noFill/>
              </a:ln>
              <a:effectLst/>
            </p:spPr>
          </p:pic>
          <p:pic>
            <p:nvPicPr>
              <p:cNvPr id="53" name="Grafik 5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7617" y="5372401"/>
                <a:ext cx="2209929" cy="670541"/>
              </a:xfrm>
              <a:prstGeom prst="rect">
                <a:avLst/>
              </a:prstGeom>
              <a:ln w="28575">
                <a:noFill/>
              </a:ln>
              <a:effectLst/>
            </p:spPr>
          </p:pic>
          <p:pic>
            <p:nvPicPr>
              <p:cNvPr id="54" name="Grafik 5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438" t="3931" r="1020" b="3510"/>
              <a:stretch/>
            </p:blipFill>
            <p:spPr>
              <a:xfrm>
                <a:off x="9593767" y="4421899"/>
                <a:ext cx="938109" cy="869583"/>
              </a:xfrm>
              <a:prstGeom prst="rect">
                <a:avLst/>
              </a:prstGeom>
              <a:ln w="28575">
                <a:noFill/>
              </a:ln>
              <a:effectLst/>
            </p:spPr>
          </p:pic>
          <p:pic>
            <p:nvPicPr>
              <p:cNvPr id="55" name="Grafik 5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77617" y="4421898"/>
                <a:ext cx="2241541" cy="819421"/>
              </a:xfrm>
              <a:prstGeom prst="rect">
                <a:avLst/>
              </a:prstGeom>
              <a:ln w="28575">
                <a:noFill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32096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597852" y="3188368"/>
            <a:ext cx="173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Exploration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3" y="0"/>
            <a:ext cx="10664354" cy="6858000"/>
          </a:xfrm>
          <a:prstGeom prst="rect">
            <a:avLst/>
          </a:prstGeom>
        </p:spPr>
      </p:pic>
      <p:grpSp>
        <p:nvGrpSpPr>
          <p:cNvPr id="8" name="Gruppieren 7"/>
          <p:cNvGrpSpPr/>
          <p:nvPr/>
        </p:nvGrpSpPr>
        <p:grpSpPr>
          <a:xfrm>
            <a:off x="763823" y="-1"/>
            <a:ext cx="10663200" cy="6858000"/>
            <a:chOff x="763823" y="-1"/>
            <a:chExt cx="10663200" cy="6858000"/>
          </a:xfrm>
        </p:grpSpPr>
        <p:sp>
          <p:nvSpPr>
            <p:cNvPr id="5" name="Rechteck 4"/>
            <p:cNvSpPr/>
            <p:nvPr/>
          </p:nvSpPr>
          <p:spPr>
            <a:xfrm>
              <a:off x="763823" y="-1"/>
              <a:ext cx="106632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708" y="1783732"/>
              <a:ext cx="10192583" cy="37260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574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597852" y="3188368"/>
            <a:ext cx="173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Exploration</a:t>
            </a:r>
            <a:endParaRPr lang="de-DE" dirty="0"/>
          </a:p>
        </p:txBody>
      </p:sp>
      <p:grpSp>
        <p:nvGrpSpPr>
          <p:cNvPr id="9" name="Gruppieren 8"/>
          <p:cNvGrpSpPr/>
          <p:nvPr/>
        </p:nvGrpSpPr>
        <p:grpSpPr>
          <a:xfrm>
            <a:off x="3429910" y="0"/>
            <a:ext cx="5332178" cy="6858000"/>
            <a:chOff x="3429910" y="0"/>
            <a:chExt cx="5332178" cy="685800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911" y="0"/>
              <a:ext cx="5332177" cy="6858000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3429910" y="0"/>
              <a:ext cx="53316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853" y="1139554"/>
              <a:ext cx="4896294" cy="1789898"/>
            </a:xfrm>
            <a:prstGeom prst="rect">
              <a:avLst/>
            </a:prstGeom>
          </p:spPr>
        </p:pic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6113" y="3769274"/>
              <a:ext cx="2759773" cy="22810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3064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3" y="0"/>
            <a:ext cx="106643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74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3" y="0"/>
            <a:ext cx="10664354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 rot="16200000">
            <a:off x="-531105" y="3188368"/>
            <a:ext cx="160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Analysis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63823" y="-1"/>
            <a:ext cx="10663200" cy="6858000"/>
          </a:xfrm>
          <a:prstGeom prst="rect">
            <a:avLst/>
          </a:prstGeom>
          <a:gradFill flip="none" rotWithShape="1">
            <a:gsLst>
              <a:gs pos="0">
                <a:srgbClr val="E6E6E6">
                  <a:lumMod val="63000"/>
                  <a:lumOff val="37000"/>
                </a:srgbClr>
              </a:gs>
              <a:gs pos="23000">
                <a:srgbClr val="E6E6E6"/>
              </a:gs>
              <a:gs pos="69000">
                <a:srgbClr val="DADADA"/>
              </a:gs>
              <a:gs pos="97000">
                <a:srgbClr val="A2A2A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014" y="528369"/>
            <a:ext cx="5498033" cy="309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55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531105" y="3188368"/>
            <a:ext cx="160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Analysis</a:t>
            </a:r>
            <a:endParaRPr lang="de-DE" dirty="0"/>
          </a:p>
        </p:txBody>
      </p:sp>
      <p:grpSp>
        <p:nvGrpSpPr>
          <p:cNvPr id="49" name="Gruppieren 48"/>
          <p:cNvGrpSpPr/>
          <p:nvPr/>
        </p:nvGrpSpPr>
        <p:grpSpPr>
          <a:xfrm>
            <a:off x="763823" y="-1"/>
            <a:ext cx="10664354" cy="6858001"/>
            <a:chOff x="763823" y="-1"/>
            <a:chExt cx="10664354" cy="6858001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23" y="0"/>
              <a:ext cx="10664354" cy="6858000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763823" y="-1"/>
              <a:ext cx="106632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" name="Gruppieren 5"/>
            <p:cNvGrpSpPr/>
            <p:nvPr/>
          </p:nvGrpSpPr>
          <p:grpSpPr>
            <a:xfrm>
              <a:off x="4444195" y="431646"/>
              <a:ext cx="2741341" cy="2638834"/>
              <a:chOff x="6039475" y="740486"/>
              <a:chExt cx="3243428" cy="3243428"/>
            </a:xfrm>
            <a:effectLst/>
          </p:grpSpPr>
          <p:sp>
            <p:nvSpPr>
              <p:cNvPr id="8" name="Rechteck 7"/>
              <p:cNvSpPr/>
              <p:nvPr/>
            </p:nvSpPr>
            <p:spPr>
              <a:xfrm>
                <a:off x="6039475" y="740486"/>
                <a:ext cx="3243428" cy="32434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900"/>
              </a:p>
            </p:txBody>
          </p:sp>
          <p:sp>
            <p:nvSpPr>
              <p:cNvPr id="9" name="Ellipse 8"/>
              <p:cNvSpPr/>
              <p:nvPr/>
            </p:nvSpPr>
            <p:spPr>
              <a:xfrm>
                <a:off x="7387940" y="887174"/>
                <a:ext cx="580520" cy="580520"/>
              </a:xfrm>
              <a:prstGeom prst="ellipse">
                <a:avLst/>
              </a:prstGeom>
              <a:gradFill>
                <a:gsLst>
                  <a:gs pos="0">
                    <a:srgbClr val="D7D8F4"/>
                  </a:gs>
                  <a:gs pos="100000">
                    <a:srgbClr val="A1A9CC"/>
                  </a:gs>
                </a:gsLst>
                <a:lin ang="5400000" scaled="1"/>
              </a:gradFill>
              <a:ln w="12700">
                <a:solidFill>
                  <a:srgbClr val="69697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900" b="1" dirty="0" smtClean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rPr>
                  <a:t>a</a:t>
                </a:r>
                <a:endParaRPr lang="de-DE" sz="900" b="1" dirty="0">
                  <a:solidFill>
                    <a:schemeClr val="tx1"/>
                  </a:solidFill>
                  <a:latin typeface="+mj-lt"/>
                  <a:cs typeface="Arial" panose="020B0604020202020204" pitchFamily="34" charset="0"/>
                </a:endParaRPr>
              </a:p>
            </p:txBody>
          </p:sp>
          <p:grpSp>
            <p:nvGrpSpPr>
              <p:cNvPr id="10" name="Gruppieren 9"/>
              <p:cNvGrpSpPr/>
              <p:nvPr/>
            </p:nvGrpSpPr>
            <p:grpSpPr>
              <a:xfrm>
                <a:off x="8586281" y="1932480"/>
                <a:ext cx="580740" cy="580740"/>
                <a:chOff x="7444945" y="1791728"/>
                <a:chExt cx="684000" cy="684000"/>
              </a:xfrm>
            </p:grpSpPr>
            <p:grpSp>
              <p:nvGrpSpPr>
                <p:cNvPr id="34" name="Gruppieren 33"/>
                <p:cNvGrpSpPr/>
                <p:nvPr/>
              </p:nvGrpSpPr>
              <p:grpSpPr>
                <a:xfrm>
                  <a:off x="7444945" y="1791728"/>
                  <a:ext cx="684000" cy="684000"/>
                  <a:chOff x="2761520" y="2488549"/>
                  <a:chExt cx="1308100" cy="1308100"/>
                </a:xfrm>
              </p:grpSpPr>
              <p:sp>
                <p:nvSpPr>
                  <p:cNvPr id="36" name="Kreis 35"/>
                  <p:cNvSpPr/>
                  <p:nvPr/>
                </p:nvSpPr>
                <p:spPr>
                  <a:xfrm>
                    <a:off x="2761520" y="2488549"/>
                    <a:ext cx="1308100" cy="1308100"/>
                  </a:xfrm>
                  <a:prstGeom prst="pie">
                    <a:avLst>
                      <a:gd name="adj1" fmla="val 9080713"/>
                      <a:gd name="adj2" fmla="val 16200000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37" name="Kreis 36"/>
                  <p:cNvSpPr/>
                  <p:nvPr/>
                </p:nvSpPr>
                <p:spPr>
                  <a:xfrm rot="14494475">
                    <a:off x="2761520" y="2488549"/>
                    <a:ext cx="1308100" cy="1308100"/>
                  </a:xfrm>
                  <a:prstGeom prst="pie">
                    <a:avLst>
                      <a:gd name="adj1" fmla="val 8629204"/>
                      <a:gd name="adj2" fmla="val 16200000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38" name="Kreis 37"/>
                  <p:cNvSpPr/>
                  <p:nvPr/>
                </p:nvSpPr>
                <p:spPr>
                  <a:xfrm rot="7596689">
                    <a:off x="2761520" y="2488549"/>
                    <a:ext cx="1308100" cy="1308100"/>
                  </a:xfrm>
                  <a:prstGeom prst="pie">
                    <a:avLst>
                      <a:gd name="adj1" fmla="val 8629204"/>
                      <a:gd name="adj2" fmla="val 15497770"/>
                    </a:avLst>
                  </a:prstGeom>
                  <a:solidFill>
                    <a:srgbClr val="8080FF"/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35" name="Ellipse 34"/>
                <p:cNvSpPr/>
                <p:nvPr/>
              </p:nvSpPr>
              <p:spPr>
                <a:xfrm>
                  <a:off x="7673545" y="2020328"/>
                  <a:ext cx="226800" cy="226800"/>
                </a:xfrm>
                <a:prstGeom prst="ellipse">
                  <a:avLst/>
                </a:prstGeom>
                <a:gradFill>
                  <a:gsLst>
                    <a:gs pos="0">
                      <a:srgbClr val="D7D8F4"/>
                    </a:gs>
                    <a:gs pos="100000">
                      <a:srgbClr val="A1A9CC"/>
                    </a:gs>
                  </a:gsLst>
                  <a:lin ang="5400000" scaled="1"/>
                </a:gradFill>
                <a:ln w="12700">
                  <a:solidFill>
                    <a:srgbClr val="6969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DE" sz="500" b="1" dirty="0" smtClean="0">
                      <a:solidFill>
                        <a:schemeClr val="tx1"/>
                      </a:solidFill>
                      <a:latin typeface="+mj-lt"/>
                      <a:cs typeface="Arial" panose="020B0604020202020204" pitchFamily="34" charset="0"/>
                    </a:rPr>
                    <a:t>d</a:t>
                  </a:r>
                  <a:endParaRPr lang="de-DE" sz="500" b="1" dirty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11" name="Gerade Verbindung mit Pfeil 10"/>
              <p:cNvCxnSpPr/>
              <p:nvPr/>
            </p:nvCxnSpPr>
            <p:spPr>
              <a:xfrm>
                <a:off x="7898572" y="1376095"/>
                <a:ext cx="748053" cy="667183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mit Pfeil 11"/>
              <p:cNvCxnSpPr/>
              <p:nvPr/>
            </p:nvCxnSpPr>
            <p:spPr>
              <a:xfrm flipH="1">
                <a:off x="8630451" y="2502218"/>
                <a:ext cx="165785" cy="49128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 Verbindung mit Pfeil 12"/>
              <p:cNvCxnSpPr/>
              <p:nvPr/>
            </p:nvCxnSpPr>
            <p:spPr>
              <a:xfrm flipH="1">
                <a:off x="6913974" y="1448878"/>
                <a:ext cx="642921" cy="1544628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 Verbindung mit Pfeil 13"/>
              <p:cNvCxnSpPr/>
              <p:nvPr/>
            </p:nvCxnSpPr>
            <p:spPr>
              <a:xfrm flipH="1" flipV="1">
                <a:off x="6537925" y="2502218"/>
                <a:ext cx="163763" cy="485223"/>
              </a:xfrm>
              <a:prstGeom prst="straightConnector1">
                <a:avLst/>
              </a:prstGeom>
              <a:ln w="95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uppieren 14"/>
              <p:cNvGrpSpPr/>
              <p:nvPr/>
            </p:nvGrpSpPr>
            <p:grpSpPr>
              <a:xfrm>
                <a:off x="8239993" y="2978006"/>
                <a:ext cx="580740" cy="580740"/>
                <a:chOff x="6725934" y="3429000"/>
                <a:chExt cx="684000" cy="684000"/>
              </a:xfrm>
            </p:grpSpPr>
            <p:grpSp>
              <p:nvGrpSpPr>
                <p:cNvPr id="29" name="Gruppieren 28"/>
                <p:cNvGrpSpPr/>
                <p:nvPr/>
              </p:nvGrpSpPr>
              <p:grpSpPr>
                <a:xfrm>
                  <a:off x="6725934" y="3429000"/>
                  <a:ext cx="684000" cy="684000"/>
                  <a:chOff x="2761520" y="2488549"/>
                  <a:chExt cx="1308100" cy="1308100"/>
                </a:xfrm>
              </p:grpSpPr>
              <p:sp>
                <p:nvSpPr>
                  <p:cNvPr id="31" name="Kreis 30"/>
                  <p:cNvSpPr/>
                  <p:nvPr/>
                </p:nvSpPr>
                <p:spPr>
                  <a:xfrm>
                    <a:off x="2761520" y="2488549"/>
                    <a:ext cx="1308100" cy="1308100"/>
                  </a:xfrm>
                  <a:prstGeom prst="pie">
                    <a:avLst>
                      <a:gd name="adj1" fmla="val 9080713"/>
                      <a:gd name="adj2" fmla="val 16200000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32" name="Kreis 31"/>
                  <p:cNvSpPr/>
                  <p:nvPr/>
                </p:nvSpPr>
                <p:spPr>
                  <a:xfrm rot="14494475">
                    <a:off x="2761520" y="2488549"/>
                    <a:ext cx="1308100" cy="1308100"/>
                  </a:xfrm>
                  <a:prstGeom prst="pie">
                    <a:avLst>
                      <a:gd name="adj1" fmla="val 8629204"/>
                      <a:gd name="adj2" fmla="val 16200000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33" name="Kreis 32"/>
                  <p:cNvSpPr/>
                  <p:nvPr/>
                </p:nvSpPr>
                <p:spPr>
                  <a:xfrm rot="7596689">
                    <a:off x="2761520" y="2488549"/>
                    <a:ext cx="1308100" cy="1308100"/>
                  </a:xfrm>
                  <a:prstGeom prst="pie">
                    <a:avLst>
                      <a:gd name="adj1" fmla="val 8629204"/>
                      <a:gd name="adj2" fmla="val 15497770"/>
                    </a:avLst>
                  </a:prstGeom>
                  <a:solidFill>
                    <a:srgbClr val="8080FF"/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30" name="Ellipse 29"/>
                <p:cNvSpPr/>
                <p:nvPr/>
              </p:nvSpPr>
              <p:spPr>
                <a:xfrm>
                  <a:off x="6954534" y="3657600"/>
                  <a:ext cx="226800" cy="226800"/>
                </a:xfrm>
                <a:prstGeom prst="ellipse">
                  <a:avLst/>
                </a:prstGeom>
                <a:gradFill>
                  <a:gsLst>
                    <a:gs pos="0">
                      <a:srgbClr val="D7D8F4"/>
                    </a:gs>
                    <a:gs pos="100000">
                      <a:srgbClr val="A1A9CC"/>
                    </a:gs>
                  </a:gsLst>
                  <a:lin ang="5400000" scaled="1"/>
                </a:gradFill>
                <a:ln w="15875">
                  <a:solidFill>
                    <a:srgbClr val="6969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DE" sz="600" b="1" dirty="0" smtClean="0">
                      <a:solidFill>
                        <a:schemeClr val="tx1"/>
                      </a:solidFill>
                      <a:latin typeface="+mj-lt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  <p:cxnSp>
            <p:nvCxnSpPr>
              <p:cNvPr id="16" name="Gerade Verbindung mit Pfeil 15"/>
              <p:cNvCxnSpPr/>
              <p:nvPr/>
            </p:nvCxnSpPr>
            <p:spPr>
              <a:xfrm flipH="1">
                <a:off x="6975731" y="1480363"/>
                <a:ext cx="642921" cy="1544628"/>
              </a:xfrm>
              <a:prstGeom prst="straightConnector1">
                <a:avLst/>
              </a:prstGeom>
              <a:ln w="9525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7" name="Gruppieren 16"/>
              <p:cNvGrpSpPr/>
              <p:nvPr/>
            </p:nvGrpSpPr>
            <p:grpSpPr>
              <a:xfrm>
                <a:off x="6509001" y="2978006"/>
                <a:ext cx="580740" cy="580740"/>
                <a:chOff x="1927434" y="3189713"/>
                <a:chExt cx="684000" cy="684000"/>
              </a:xfrm>
            </p:grpSpPr>
            <p:grpSp>
              <p:nvGrpSpPr>
                <p:cNvPr id="24" name="Gruppieren 23"/>
                <p:cNvGrpSpPr/>
                <p:nvPr/>
              </p:nvGrpSpPr>
              <p:grpSpPr>
                <a:xfrm>
                  <a:off x="1927434" y="3189713"/>
                  <a:ext cx="684000" cy="684000"/>
                  <a:chOff x="2761520" y="2488549"/>
                  <a:chExt cx="1308100" cy="1308100"/>
                </a:xfrm>
              </p:grpSpPr>
              <p:sp>
                <p:nvSpPr>
                  <p:cNvPr id="26" name="Kreis 25"/>
                  <p:cNvSpPr/>
                  <p:nvPr/>
                </p:nvSpPr>
                <p:spPr>
                  <a:xfrm>
                    <a:off x="2761520" y="2488549"/>
                    <a:ext cx="1308100" cy="1308100"/>
                  </a:xfrm>
                  <a:prstGeom prst="pie">
                    <a:avLst>
                      <a:gd name="adj1" fmla="val 9080713"/>
                      <a:gd name="adj2" fmla="val 16200000"/>
                    </a:avLst>
                  </a:prstGeom>
                  <a:solidFill>
                    <a:srgbClr val="8080FF"/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27" name="Kreis 26"/>
                  <p:cNvSpPr/>
                  <p:nvPr/>
                </p:nvSpPr>
                <p:spPr>
                  <a:xfrm rot="14494475">
                    <a:off x="2761520" y="2488549"/>
                    <a:ext cx="1308100" cy="1308100"/>
                  </a:xfrm>
                  <a:prstGeom prst="pie">
                    <a:avLst>
                      <a:gd name="adj1" fmla="val 8629204"/>
                      <a:gd name="adj2" fmla="val 16200000"/>
                    </a:avLst>
                  </a:prstGeom>
                  <a:solidFill>
                    <a:srgbClr val="8080FF"/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28" name="Kreis 27"/>
                  <p:cNvSpPr/>
                  <p:nvPr/>
                </p:nvSpPr>
                <p:spPr>
                  <a:xfrm rot="7596689">
                    <a:off x="2761520" y="2488549"/>
                    <a:ext cx="1308100" cy="1308100"/>
                  </a:xfrm>
                  <a:prstGeom prst="pie">
                    <a:avLst>
                      <a:gd name="adj1" fmla="val 8629204"/>
                      <a:gd name="adj2" fmla="val 15497770"/>
                    </a:avLst>
                  </a:prstGeom>
                  <a:solidFill>
                    <a:schemeClr val="bg1">
                      <a:alpha val="50000"/>
                    </a:schemeClr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25" name="Ellipse 24"/>
                <p:cNvSpPr/>
                <p:nvPr/>
              </p:nvSpPr>
              <p:spPr>
                <a:xfrm>
                  <a:off x="2046173" y="3305919"/>
                  <a:ext cx="450000" cy="450000"/>
                </a:xfrm>
                <a:prstGeom prst="ellipse">
                  <a:avLst/>
                </a:prstGeom>
                <a:gradFill>
                  <a:gsLst>
                    <a:gs pos="0">
                      <a:srgbClr val="D7D8F4"/>
                    </a:gs>
                    <a:gs pos="100000">
                      <a:srgbClr val="A1A9CC"/>
                    </a:gs>
                  </a:gsLst>
                  <a:lin ang="5400000" scaled="1"/>
                </a:gradFill>
                <a:ln w="15875">
                  <a:solidFill>
                    <a:srgbClr val="6969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DE" sz="500" b="1" dirty="0" smtClean="0">
                      <a:solidFill>
                        <a:schemeClr val="tx1"/>
                      </a:solidFill>
                      <a:latin typeface="+mj-lt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grpSp>
            <p:nvGrpSpPr>
              <p:cNvPr id="18" name="Gruppieren 17"/>
              <p:cNvGrpSpPr/>
              <p:nvPr/>
            </p:nvGrpSpPr>
            <p:grpSpPr>
              <a:xfrm>
                <a:off x="6155356" y="1932700"/>
                <a:ext cx="580740" cy="580740"/>
                <a:chOff x="6725934" y="3429000"/>
                <a:chExt cx="684000" cy="684000"/>
              </a:xfrm>
            </p:grpSpPr>
            <p:grpSp>
              <p:nvGrpSpPr>
                <p:cNvPr id="19" name="Gruppieren 18"/>
                <p:cNvGrpSpPr/>
                <p:nvPr/>
              </p:nvGrpSpPr>
              <p:grpSpPr>
                <a:xfrm>
                  <a:off x="6725934" y="3429000"/>
                  <a:ext cx="684000" cy="684000"/>
                  <a:chOff x="2761520" y="2488549"/>
                  <a:chExt cx="1308100" cy="1308100"/>
                </a:xfrm>
              </p:grpSpPr>
              <p:sp>
                <p:nvSpPr>
                  <p:cNvPr id="21" name="Kreis 20"/>
                  <p:cNvSpPr/>
                  <p:nvPr/>
                </p:nvSpPr>
                <p:spPr>
                  <a:xfrm>
                    <a:off x="2761520" y="2488549"/>
                    <a:ext cx="1308100" cy="1308100"/>
                  </a:xfrm>
                  <a:prstGeom prst="pie">
                    <a:avLst>
                      <a:gd name="adj1" fmla="val 9080713"/>
                      <a:gd name="adj2" fmla="val 16200000"/>
                    </a:avLst>
                  </a:prstGeom>
                  <a:solidFill>
                    <a:schemeClr val="bg1">
                      <a:alpha val="50000"/>
                    </a:schemeClr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22" name="Kreis 21"/>
                  <p:cNvSpPr/>
                  <p:nvPr/>
                </p:nvSpPr>
                <p:spPr>
                  <a:xfrm rot="14494475">
                    <a:off x="2761520" y="2488549"/>
                    <a:ext cx="1308100" cy="1308100"/>
                  </a:xfrm>
                  <a:prstGeom prst="pie">
                    <a:avLst>
                      <a:gd name="adj1" fmla="val 8629204"/>
                      <a:gd name="adj2" fmla="val 16200000"/>
                    </a:avLst>
                  </a:prstGeom>
                  <a:solidFill>
                    <a:srgbClr val="8080FF"/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23" name="Kreis 22"/>
                  <p:cNvSpPr/>
                  <p:nvPr/>
                </p:nvSpPr>
                <p:spPr>
                  <a:xfrm rot="7596689">
                    <a:off x="2761520" y="2488549"/>
                    <a:ext cx="1308100" cy="1308100"/>
                  </a:xfrm>
                  <a:prstGeom prst="pie">
                    <a:avLst>
                      <a:gd name="adj1" fmla="val 8629204"/>
                      <a:gd name="adj2" fmla="val 15497770"/>
                    </a:avLst>
                  </a:prstGeom>
                  <a:solidFill>
                    <a:schemeClr val="bg1">
                      <a:alpha val="50000"/>
                    </a:schemeClr>
                  </a:solidFill>
                  <a:ln w="12700">
                    <a:solidFill>
                      <a:srgbClr val="75758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900">
                      <a:solidFill>
                        <a:schemeClr val="tx1"/>
                      </a:solidFill>
                      <a:latin typeface="+mj-lt"/>
                    </a:endParaRPr>
                  </a:p>
                </p:txBody>
              </p:sp>
            </p:grpSp>
            <p:sp>
              <p:nvSpPr>
                <p:cNvPr id="20" name="Ellipse 19"/>
                <p:cNvSpPr/>
                <p:nvPr/>
              </p:nvSpPr>
              <p:spPr>
                <a:xfrm>
                  <a:off x="6954534" y="3657600"/>
                  <a:ext cx="226800" cy="226800"/>
                </a:xfrm>
                <a:prstGeom prst="ellipse">
                  <a:avLst/>
                </a:prstGeom>
                <a:gradFill>
                  <a:gsLst>
                    <a:gs pos="0">
                      <a:srgbClr val="D7D8F4"/>
                    </a:gs>
                    <a:gs pos="100000">
                      <a:srgbClr val="A1A9CC"/>
                    </a:gs>
                  </a:gsLst>
                  <a:lin ang="5400000" scaled="1"/>
                </a:gradFill>
                <a:ln w="15875">
                  <a:solidFill>
                    <a:srgbClr val="69697B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de-DE" sz="600" b="1" dirty="0">
                      <a:solidFill>
                        <a:schemeClr val="tx1"/>
                      </a:solidFill>
                      <a:latin typeface="+mj-lt"/>
                      <a:cs typeface="Arial" panose="020B0604020202020204" pitchFamily="34" charset="0"/>
                    </a:rPr>
                    <a:t>e</a:t>
                  </a:r>
                  <a:endParaRPr lang="de-DE" sz="600" b="1" dirty="0" smtClean="0">
                    <a:solidFill>
                      <a:schemeClr val="tx1"/>
                    </a:solidFill>
                    <a:latin typeface="+mj-lt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9" name="Gruppieren 38"/>
            <p:cNvGrpSpPr/>
            <p:nvPr/>
          </p:nvGrpSpPr>
          <p:grpSpPr>
            <a:xfrm>
              <a:off x="1064952" y="3516551"/>
              <a:ext cx="6805242" cy="2357563"/>
              <a:chOff x="852818" y="3614454"/>
              <a:chExt cx="9691358" cy="3357412"/>
            </a:xfrm>
          </p:grpSpPr>
          <p:pic>
            <p:nvPicPr>
              <p:cNvPr id="40" name="Grafik 39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137" b="4099"/>
              <a:stretch/>
            </p:blipFill>
            <p:spPr>
              <a:xfrm>
                <a:off x="852818" y="3614454"/>
                <a:ext cx="9618796" cy="3357412"/>
              </a:xfrm>
              <a:prstGeom prst="rect">
                <a:avLst/>
              </a:prstGeom>
              <a:ln>
                <a:noFill/>
              </a:ln>
              <a:effectLst/>
            </p:spPr>
          </p:pic>
          <p:pic>
            <p:nvPicPr>
              <p:cNvPr id="41" name="Grafik 4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4883" t="95476" r="23500" b="3306"/>
              <a:stretch/>
            </p:blipFill>
            <p:spPr>
              <a:xfrm rot="16200000">
                <a:off x="9665098" y="6065275"/>
                <a:ext cx="1687240" cy="70916"/>
              </a:xfrm>
              <a:prstGeom prst="rect">
                <a:avLst/>
              </a:prstGeom>
              <a:ln w="28575">
                <a:noFill/>
              </a:ln>
              <a:effectLst>
                <a:outerShdw blurRad="152400" dist="1016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42" name="Picture 2" descr="H:\ScreenerMoM\MW_5_19143_middlezoom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87" t="56396"/>
            <a:stretch/>
          </p:blipFill>
          <p:spPr bwMode="auto">
            <a:xfrm>
              <a:off x="4493927" y="4406158"/>
              <a:ext cx="6652948" cy="2274613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3" name="Gruppieren 42"/>
            <p:cNvGrpSpPr/>
            <p:nvPr/>
          </p:nvGrpSpPr>
          <p:grpSpPr>
            <a:xfrm>
              <a:off x="1046604" y="433142"/>
              <a:ext cx="2632559" cy="2635845"/>
              <a:chOff x="3614899" y="508888"/>
              <a:chExt cx="5760000" cy="5767200"/>
            </a:xfrm>
          </p:grpSpPr>
          <p:pic>
            <p:nvPicPr>
              <p:cNvPr id="44" name="Picture 3" descr="H:\ScreenerMoM\MW_5_19143_middlezoomdetailed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268" t="967" r="26841" b="1733"/>
              <a:stretch/>
            </p:blipFill>
            <p:spPr bwMode="auto">
              <a:xfrm>
                <a:off x="3614899" y="508888"/>
                <a:ext cx="5760000" cy="5767200"/>
              </a:xfrm>
              <a:prstGeom prst="rect">
                <a:avLst/>
              </a:prstGeom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5" name="Rechteck 44"/>
              <p:cNvSpPr/>
              <p:nvPr/>
            </p:nvSpPr>
            <p:spPr>
              <a:xfrm>
                <a:off x="4507402" y="5037307"/>
                <a:ext cx="4867496" cy="123865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17643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82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Rechteck 45"/>
              <p:cNvSpPr/>
              <p:nvPr/>
            </p:nvSpPr>
            <p:spPr>
              <a:xfrm>
                <a:off x="6145673" y="1815404"/>
                <a:ext cx="914400" cy="91440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17643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82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7" name="Rechteck 46"/>
              <p:cNvSpPr/>
              <p:nvPr/>
            </p:nvSpPr>
            <p:spPr>
              <a:xfrm>
                <a:off x="6567226" y="2176825"/>
                <a:ext cx="45719" cy="457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176431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82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48" name="Grafik 4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44" t="24357" r="11470" b="1239"/>
            <a:stretch/>
          </p:blipFill>
          <p:spPr>
            <a:xfrm>
              <a:off x="7950571" y="431646"/>
              <a:ext cx="3126193" cy="2638834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555677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531105" y="3188368"/>
            <a:ext cx="1605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Matrix Analysis</a:t>
            </a:r>
            <a:endParaRPr lang="de-DE" dirty="0"/>
          </a:p>
        </p:txBody>
      </p:sp>
      <p:grpSp>
        <p:nvGrpSpPr>
          <p:cNvPr id="3" name="Gruppieren 2"/>
          <p:cNvGrpSpPr/>
          <p:nvPr/>
        </p:nvGrpSpPr>
        <p:grpSpPr>
          <a:xfrm>
            <a:off x="763823" y="-1"/>
            <a:ext cx="10664354" cy="6858001"/>
            <a:chOff x="763823" y="-1"/>
            <a:chExt cx="10664354" cy="6858001"/>
          </a:xfrm>
        </p:grpSpPr>
        <p:pic>
          <p:nvPicPr>
            <p:cNvPr id="2" name="Grafik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23" y="0"/>
              <a:ext cx="10664354" cy="6858000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763823" y="-1"/>
              <a:ext cx="106632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42" name="Picture 2" descr="H:\ScreenerMoM\MW_5_19143_middlezoom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87" t="56396"/>
            <a:stretch/>
          </p:blipFill>
          <p:spPr bwMode="auto">
            <a:xfrm>
              <a:off x="1303609" y="1790701"/>
              <a:ext cx="9583628" cy="3276598"/>
            </a:xfrm>
            <a:prstGeom prst="rect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53321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294243" y="3188368"/>
            <a:ext cx="113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Sketching </a:t>
            </a:r>
            <a:endParaRPr lang="de-D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project-sketching.png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8" name="Gruppieren 7"/>
          <p:cNvGrpSpPr/>
          <p:nvPr/>
        </p:nvGrpSpPr>
        <p:grpSpPr>
          <a:xfrm>
            <a:off x="763823" y="-1"/>
            <a:ext cx="10664354" cy="6858001"/>
            <a:chOff x="763823" y="-1"/>
            <a:chExt cx="10664354" cy="6858001"/>
          </a:xfrm>
        </p:grpSpPr>
        <p:grpSp>
          <p:nvGrpSpPr>
            <p:cNvPr id="3" name="Gruppieren 2"/>
            <p:cNvGrpSpPr/>
            <p:nvPr/>
          </p:nvGrpSpPr>
          <p:grpSpPr>
            <a:xfrm>
              <a:off x="763823" y="-1"/>
              <a:ext cx="10664354" cy="6858001"/>
              <a:chOff x="763823" y="-1"/>
              <a:chExt cx="10664354" cy="6858001"/>
            </a:xfrm>
          </p:grpSpPr>
          <p:pic>
            <p:nvPicPr>
              <p:cNvPr id="2" name="Grafik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823" y="0"/>
                <a:ext cx="10664354" cy="6858000"/>
              </a:xfrm>
              <a:prstGeom prst="rect">
                <a:avLst/>
              </a:prstGeom>
            </p:spPr>
          </p:pic>
          <p:sp>
            <p:nvSpPr>
              <p:cNvPr id="5" name="Rechteck 4"/>
              <p:cNvSpPr/>
              <p:nvPr/>
            </p:nvSpPr>
            <p:spPr>
              <a:xfrm>
                <a:off x="763823" y="-1"/>
                <a:ext cx="10663200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50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34000"/>
                      <a:lumOff val="66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7" name="Grafik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889"/>
            <a:stretch/>
          </p:blipFill>
          <p:spPr>
            <a:xfrm>
              <a:off x="2212771" y="1225259"/>
              <a:ext cx="8005650" cy="4504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2755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665433" y="3188368"/>
            <a:ext cx="1874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Subspace Analysis</a:t>
            </a:r>
            <a:endParaRPr lang="de-DE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91934" y="-369333"/>
            <a:ext cx="1723549" cy="24622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0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project</a:t>
            </a:r>
            <a:r>
              <a:rPr lang="de-DE" altLang="de-DE" sz="10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-subspace.png</a:t>
            </a:r>
            <a:endParaRPr kumimoji="0" lang="de-DE" altLang="de-DE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763823" y="-1"/>
            <a:ext cx="10664354" cy="6858001"/>
            <a:chOff x="763823" y="-1"/>
            <a:chExt cx="10664354" cy="6858001"/>
          </a:xfrm>
        </p:grpSpPr>
        <p:grpSp>
          <p:nvGrpSpPr>
            <p:cNvPr id="3" name="Gruppieren 2"/>
            <p:cNvGrpSpPr/>
            <p:nvPr/>
          </p:nvGrpSpPr>
          <p:grpSpPr>
            <a:xfrm>
              <a:off x="763823" y="-1"/>
              <a:ext cx="10664354" cy="6858001"/>
              <a:chOff x="763823" y="-1"/>
              <a:chExt cx="10664354" cy="6858001"/>
            </a:xfrm>
          </p:grpSpPr>
          <p:pic>
            <p:nvPicPr>
              <p:cNvPr id="2" name="Grafik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823" y="0"/>
                <a:ext cx="10664354" cy="6858000"/>
              </a:xfrm>
              <a:prstGeom prst="rect">
                <a:avLst/>
              </a:prstGeom>
            </p:spPr>
          </p:pic>
          <p:sp>
            <p:nvSpPr>
              <p:cNvPr id="5" name="Rechteck 4"/>
              <p:cNvSpPr/>
              <p:nvPr/>
            </p:nvSpPr>
            <p:spPr>
              <a:xfrm>
                <a:off x="763823" y="-1"/>
                <a:ext cx="10663200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50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accent3">
                      <a:lumMod val="34000"/>
                      <a:lumOff val="66000"/>
                    </a:schemeClr>
                  </a:gs>
                </a:gsLst>
                <a:path path="circle">
                  <a:fillToRect l="50000" t="-80000" r="50000" b="18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pic>
          <p:nvPicPr>
            <p:cNvPr id="9" name="Grafik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4308" y="1432560"/>
              <a:ext cx="8743384" cy="3992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48940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567429" y="3188368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Pattern Analysis</a:t>
            </a:r>
            <a:endParaRPr lang="de-DE" dirty="0"/>
          </a:p>
        </p:txBody>
      </p:sp>
      <p:grpSp>
        <p:nvGrpSpPr>
          <p:cNvPr id="89" name="Gruppieren 88"/>
          <p:cNvGrpSpPr/>
          <p:nvPr/>
        </p:nvGrpSpPr>
        <p:grpSpPr>
          <a:xfrm>
            <a:off x="3429910" y="0"/>
            <a:ext cx="5332178" cy="6858000"/>
            <a:chOff x="3429910" y="0"/>
            <a:chExt cx="5332178" cy="685800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911" y="0"/>
              <a:ext cx="5332177" cy="6858000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3429910" y="0"/>
              <a:ext cx="53316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9" name="Gruppieren 48"/>
            <p:cNvGrpSpPr/>
            <p:nvPr/>
          </p:nvGrpSpPr>
          <p:grpSpPr>
            <a:xfrm>
              <a:off x="4098743" y="4715030"/>
              <a:ext cx="4187714" cy="1982155"/>
              <a:chOff x="2188274" y="1528026"/>
              <a:chExt cx="6985921" cy="3755950"/>
            </a:xfrm>
          </p:grpSpPr>
          <p:grpSp>
            <p:nvGrpSpPr>
              <p:cNvPr id="50" name="Gruppieren 49"/>
              <p:cNvGrpSpPr/>
              <p:nvPr/>
            </p:nvGrpSpPr>
            <p:grpSpPr>
              <a:xfrm>
                <a:off x="2188274" y="1528026"/>
                <a:ext cx="6985921" cy="3755950"/>
                <a:chOff x="2188274" y="1528026"/>
                <a:chExt cx="6985921" cy="3755950"/>
              </a:xfrm>
            </p:grpSpPr>
            <p:sp>
              <p:nvSpPr>
                <p:cNvPr id="61" name="Flussdiagramm: Daten 60"/>
                <p:cNvSpPr/>
                <p:nvPr/>
              </p:nvSpPr>
              <p:spPr>
                <a:xfrm>
                  <a:off x="4271244" y="4320714"/>
                  <a:ext cx="2819981" cy="963262"/>
                </a:xfrm>
                <a:prstGeom prst="flowChartInputOutput">
                  <a:avLst/>
                </a:prstGeom>
                <a:gradFill flip="none" rotWithShape="1">
                  <a:gsLst>
                    <a:gs pos="0">
                      <a:srgbClr val="F1F1F1"/>
                    </a:gs>
                    <a:gs pos="100000">
                      <a:srgbClr val="FDFDFD"/>
                    </a:gs>
                  </a:gsLst>
                  <a:lin ang="16200000" scaled="1"/>
                  <a:tileRect/>
                </a:gradFill>
                <a:ln>
                  <a:solidFill>
                    <a:srgbClr val="D5D5D5"/>
                  </a:solidFill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4400">
                    <a:solidFill>
                      <a:schemeClr val="dk1"/>
                    </a:solidFill>
                    <a:latin typeface="OfficinaSansITCStd Book" panose="02000506040000020004" pitchFamily="50" charset="0"/>
                    <a:cs typeface="Segoe UI Semilight" panose="020B0402040204020203" pitchFamily="34" charset="0"/>
                  </a:endParaRPr>
                </a:p>
              </p:txBody>
            </p:sp>
            <p:grpSp>
              <p:nvGrpSpPr>
                <p:cNvPr id="62" name="Gruppieren 61"/>
                <p:cNvGrpSpPr/>
                <p:nvPr/>
              </p:nvGrpSpPr>
              <p:grpSpPr>
                <a:xfrm>
                  <a:off x="2547145" y="3500962"/>
                  <a:ext cx="6268178" cy="515012"/>
                  <a:chOff x="2529332" y="3525738"/>
                  <a:chExt cx="6268178" cy="515012"/>
                </a:xfrm>
              </p:grpSpPr>
              <p:sp>
                <p:nvSpPr>
                  <p:cNvPr id="79" name="Flussdiagramm: Daten 78"/>
                  <p:cNvSpPr/>
                  <p:nvPr/>
                </p:nvSpPr>
                <p:spPr>
                  <a:xfrm>
                    <a:off x="2529332" y="3525738"/>
                    <a:ext cx="1179648" cy="515012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80" name="Flussdiagramm: Daten 79"/>
                  <p:cNvSpPr/>
                  <p:nvPr/>
                </p:nvSpPr>
                <p:spPr>
                  <a:xfrm>
                    <a:off x="7617862" y="3525738"/>
                    <a:ext cx="1179648" cy="515012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81" name="Flussdiagramm: Daten 80"/>
                  <p:cNvSpPr/>
                  <p:nvPr/>
                </p:nvSpPr>
                <p:spPr>
                  <a:xfrm>
                    <a:off x="6345731" y="3525738"/>
                    <a:ext cx="1179648" cy="515012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82" name="Flussdiagramm: Daten 81"/>
                  <p:cNvSpPr/>
                  <p:nvPr/>
                </p:nvSpPr>
                <p:spPr>
                  <a:xfrm>
                    <a:off x="3801465" y="3525738"/>
                    <a:ext cx="1179648" cy="515012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</p:grpSp>
            <p:grpSp>
              <p:nvGrpSpPr>
                <p:cNvPr id="63" name="Gruppieren 62"/>
                <p:cNvGrpSpPr/>
                <p:nvPr/>
              </p:nvGrpSpPr>
              <p:grpSpPr>
                <a:xfrm>
                  <a:off x="2188274" y="2908037"/>
                  <a:ext cx="6985921" cy="369332"/>
                  <a:chOff x="2188274" y="2665032"/>
                  <a:chExt cx="6985921" cy="369332"/>
                </a:xfrm>
              </p:grpSpPr>
              <p:sp>
                <p:nvSpPr>
                  <p:cNvPr id="68" name="Flussdiagramm: Daten 67"/>
                  <p:cNvSpPr/>
                  <p:nvPr/>
                </p:nvSpPr>
                <p:spPr>
                  <a:xfrm>
                    <a:off x="2188274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69" name="Flussdiagramm: Daten 68"/>
                  <p:cNvSpPr/>
                  <p:nvPr/>
                </p:nvSpPr>
                <p:spPr>
                  <a:xfrm>
                    <a:off x="4732540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0" name="Flussdiagramm: Daten 69"/>
                  <p:cNvSpPr/>
                  <p:nvPr/>
                </p:nvSpPr>
                <p:spPr>
                  <a:xfrm>
                    <a:off x="6004673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1" name="Flussdiagramm: Daten 70"/>
                  <p:cNvSpPr/>
                  <p:nvPr/>
                </p:nvSpPr>
                <p:spPr>
                  <a:xfrm>
                    <a:off x="3460406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2" name="Flussdiagramm: Daten 71"/>
                  <p:cNvSpPr/>
                  <p:nvPr/>
                </p:nvSpPr>
                <p:spPr>
                  <a:xfrm>
                    <a:off x="7248375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3" name="Flussdiagramm: Daten 72"/>
                  <p:cNvSpPr/>
                  <p:nvPr/>
                </p:nvSpPr>
                <p:spPr>
                  <a:xfrm>
                    <a:off x="7870226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4" name="Flussdiagramm: Daten 73"/>
                  <p:cNvSpPr/>
                  <p:nvPr/>
                </p:nvSpPr>
                <p:spPr>
                  <a:xfrm>
                    <a:off x="8492079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5" name="Flussdiagramm: Daten 74"/>
                  <p:cNvSpPr/>
                  <p:nvPr/>
                </p:nvSpPr>
                <p:spPr>
                  <a:xfrm>
                    <a:off x="4096472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6" name="Flussdiagramm: Daten 75"/>
                  <p:cNvSpPr/>
                  <p:nvPr/>
                </p:nvSpPr>
                <p:spPr>
                  <a:xfrm>
                    <a:off x="6626524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7" name="Flussdiagramm: Daten 76"/>
                  <p:cNvSpPr/>
                  <p:nvPr/>
                </p:nvSpPr>
                <p:spPr>
                  <a:xfrm>
                    <a:off x="2824340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8" name="Textfeld 77"/>
                  <p:cNvSpPr txBox="1"/>
                  <p:nvPr/>
                </p:nvSpPr>
                <p:spPr>
                  <a:xfrm>
                    <a:off x="5512564" y="2665032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…</a:t>
                    </a:r>
                    <a:endParaRPr lang="de-DE" dirty="0"/>
                  </a:p>
                </p:txBody>
              </p:sp>
            </p:grpSp>
            <p:sp>
              <p:nvSpPr>
                <p:cNvPr id="64" name="Flussdiagramm: Daten 63"/>
                <p:cNvSpPr/>
                <p:nvPr/>
              </p:nvSpPr>
              <p:spPr>
                <a:xfrm>
                  <a:off x="2976615" y="2297704"/>
                  <a:ext cx="5409238" cy="134008"/>
                </a:xfrm>
                <a:prstGeom prst="flowChartInputOutput">
                  <a:avLst/>
                </a:prstGeom>
                <a:gradFill flip="none" rotWithShape="1">
                  <a:gsLst>
                    <a:gs pos="0">
                      <a:srgbClr val="F1F1F1"/>
                    </a:gs>
                    <a:gs pos="100000">
                      <a:srgbClr val="FDFDFD"/>
                    </a:gs>
                  </a:gsLst>
                  <a:lin ang="16200000" scaled="1"/>
                  <a:tileRect/>
                </a:gradFill>
                <a:ln>
                  <a:solidFill>
                    <a:srgbClr val="D5D5D5"/>
                  </a:solidFill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4400">
                    <a:solidFill>
                      <a:schemeClr val="dk1"/>
                    </a:solidFill>
                    <a:latin typeface="OfficinaSansITCStd Book" panose="02000506040000020004" pitchFamily="50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5" name="Flussdiagramm: Daten 64"/>
                <p:cNvSpPr/>
                <p:nvPr/>
              </p:nvSpPr>
              <p:spPr>
                <a:xfrm>
                  <a:off x="2976615" y="1890352"/>
                  <a:ext cx="5409238" cy="134008"/>
                </a:xfrm>
                <a:prstGeom prst="flowChartInputOutput">
                  <a:avLst/>
                </a:prstGeom>
                <a:gradFill flip="none" rotWithShape="1">
                  <a:gsLst>
                    <a:gs pos="0">
                      <a:srgbClr val="F1F1F1"/>
                    </a:gs>
                    <a:gs pos="100000">
                      <a:srgbClr val="FDFDFD"/>
                    </a:gs>
                  </a:gsLst>
                  <a:lin ang="16200000" scaled="1"/>
                  <a:tileRect/>
                </a:gradFill>
                <a:ln>
                  <a:solidFill>
                    <a:srgbClr val="D5D5D5"/>
                  </a:solidFill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4400">
                    <a:solidFill>
                      <a:schemeClr val="dk1"/>
                    </a:solidFill>
                    <a:latin typeface="OfficinaSansITCStd Book" panose="02000506040000020004" pitchFamily="50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6" name="Rechteck 65"/>
                <p:cNvSpPr/>
                <p:nvPr/>
              </p:nvSpPr>
              <p:spPr>
                <a:xfrm>
                  <a:off x="4604431" y="1528026"/>
                  <a:ext cx="712875" cy="13064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de-DE" sz="1600" i="1" dirty="0">
                    <a:latin typeface="OfficinaSansITCStd Book" panose="02000506040000020004" pitchFamily="50" charset="0"/>
                  </a:endParaRPr>
                </a:p>
              </p:txBody>
            </p:sp>
            <p:sp>
              <p:nvSpPr>
                <p:cNvPr id="67" name="Rechteck 66"/>
                <p:cNvSpPr/>
                <p:nvPr/>
              </p:nvSpPr>
              <p:spPr>
                <a:xfrm>
                  <a:off x="3856755" y="2612066"/>
                  <a:ext cx="5057309" cy="13064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de-DE" sz="1600" i="1" dirty="0">
                    <a:latin typeface="OfficinaSansITCStd Book" panose="02000506040000020004" pitchFamily="50" charset="0"/>
                  </a:endParaRPr>
                </a:p>
              </p:txBody>
            </p:sp>
          </p:grpSp>
          <p:sp>
            <p:nvSpPr>
              <p:cNvPr id="51" name="Flussdiagramm: Daten 50"/>
              <p:cNvSpPr/>
              <p:nvPr/>
            </p:nvSpPr>
            <p:spPr>
              <a:xfrm>
                <a:off x="4778588" y="4615336"/>
                <a:ext cx="723154" cy="247018"/>
              </a:xfrm>
              <a:prstGeom prst="flowChartInputOutput">
                <a:avLst/>
              </a:prstGeom>
              <a:gradFill flip="none" rotWithShape="1">
                <a:gsLst>
                  <a:gs pos="0">
                    <a:srgbClr val="F1F1F1"/>
                  </a:gs>
                  <a:gs pos="100000">
                    <a:srgbClr val="FDFDFD"/>
                  </a:gs>
                </a:gsLst>
                <a:lin ang="16200000" scaled="1"/>
                <a:tileRect/>
              </a:gradFill>
              <a:ln>
                <a:solidFill>
                  <a:srgbClr val="D5D5D5"/>
                </a:solidFill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4400">
                  <a:solidFill>
                    <a:schemeClr val="dk1"/>
                  </a:solidFill>
                  <a:latin typeface="OfficinaSansITCStd Book" panose="02000506040000020004" pitchFamily="50" charset="0"/>
                  <a:cs typeface="Segoe UI Semilight" panose="020B0402040204020203" pitchFamily="34" charset="0"/>
                </a:endParaRPr>
              </a:p>
            </p:txBody>
          </p:sp>
          <p:cxnSp>
            <p:nvCxnSpPr>
              <p:cNvPr id="52" name="Gerader Verbinder 51"/>
              <p:cNvCxnSpPr/>
              <p:nvPr/>
            </p:nvCxnSpPr>
            <p:spPr>
              <a:xfrm flipH="1" flipV="1">
                <a:off x="3819278" y="4015975"/>
                <a:ext cx="959310" cy="8463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>
              <a:xfrm flipH="1" flipV="1">
                <a:off x="4747693" y="4015974"/>
                <a:ext cx="608533" cy="8463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endCxn id="82" idx="4"/>
              </p:cNvCxnSpPr>
              <p:nvPr/>
            </p:nvCxnSpPr>
            <p:spPr>
              <a:xfrm flipH="1" flipV="1">
                <a:off x="4409102" y="4015974"/>
                <a:ext cx="517704" cy="599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/>
              <p:nvPr/>
            </p:nvCxnSpPr>
            <p:spPr>
              <a:xfrm flipH="1" flipV="1">
                <a:off x="4995250" y="3500963"/>
                <a:ext cx="501612" cy="11143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lussdiagramm: Daten 55"/>
              <p:cNvSpPr/>
              <p:nvPr/>
            </p:nvSpPr>
            <p:spPr>
              <a:xfrm>
                <a:off x="4132491" y="3653056"/>
                <a:ext cx="279213" cy="95375"/>
              </a:xfrm>
              <a:prstGeom prst="flowChartInputOutput">
                <a:avLst/>
              </a:prstGeom>
              <a:gradFill flip="none" rotWithShape="1">
                <a:gsLst>
                  <a:gs pos="0">
                    <a:srgbClr val="F1F1F1"/>
                  </a:gs>
                  <a:gs pos="100000">
                    <a:srgbClr val="FDFDFD"/>
                  </a:gs>
                </a:gsLst>
                <a:lin ang="16200000" scaled="1"/>
                <a:tileRect/>
              </a:gradFill>
              <a:ln>
                <a:solidFill>
                  <a:srgbClr val="D5D5D5"/>
                </a:solidFill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4400">
                  <a:solidFill>
                    <a:schemeClr val="dk1"/>
                  </a:solidFill>
                  <a:latin typeface="OfficinaSansITCStd Book" panose="02000506040000020004" pitchFamily="50" charset="0"/>
                  <a:cs typeface="Segoe UI Semilight" panose="020B0402040204020203" pitchFamily="34" charset="0"/>
                </a:endParaRPr>
              </a:p>
            </p:txBody>
          </p:sp>
          <p:cxnSp>
            <p:nvCxnSpPr>
              <p:cNvPr id="57" name="Gerader Verbinder 56"/>
              <p:cNvCxnSpPr/>
              <p:nvPr/>
            </p:nvCxnSpPr>
            <p:spPr>
              <a:xfrm flipH="1" flipV="1">
                <a:off x="3468736" y="3257258"/>
                <a:ext cx="665017" cy="4964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/>
              <p:cNvCxnSpPr/>
              <p:nvPr/>
            </p:nvCxnSpPr>
            <p:spPr>
              <a:xfrm flipH="1" flipV="1">
                <a:off x="4007618" y="3257258"/>
                <a:ext cx="357118" cy="4863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/>
              <p:cNvCxnSpPr>
                <a:endCxn id="71" idx="4"/>
              </p:cNvCxnSpPr>
              <p:nvPr/>
            </p:nvCxnSpPr>
            <p:spPr>
              <a:xfrm flipH="1" flipV="1">
                <a:off x="3801464" y="3258434"/>
                <a:ext cx="388347" cy="3914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/>
              <p:nvPr/>
            </p:nvCxnSpPr>
            <p:spPr>
              <a:xfrm flipH="1" flipV="1">
                <a:off x="4146495" y="2965877"/>
                <a:ext cx="269253" cy="685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83" name="Objek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3270480"/>
                </p:ext>
              </p:extLst>
            </p:nvPr>
          </p:nvGraphicFramePr>
          <p:xfrm>
            <a:off x="3748310" y="849863"/>
            <a:ext cx="2048711" cy="202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Acrobat Document" r:id="rId4" imgW="2771689" imgH="3104878" progId="Acrobat.Document.2015">
                    <p:embed/>
                  </p:oleObj>
                </mc:Choice>
                <mc:Fallback>
                  <p:oleObj name="Acrobat Document" r:id="rId4" imgW="2771689" imgH="3104878" progId="Acrobat.Document.20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48310" y="849863"/>
                          <a:ext cx="2048711" cy="2020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Objek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15590818"/>
                </p:ext>
              </p:extLst>
            </p:nvPr>
          </p:nvGraphicFramePr>
          <p:xfrm>
            <a:off x="6315018" y="849863"/>
            <a:ext cx="2047936" cy="20072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Acrobat Document" r:id="rId6" imgW="2857462" imgH="3181214" progId="Acrobat.Document.2015">
                    <p:embed/>
                  </p:oleObj>
                </mc:Choice>
                <mc:Fallback>
                  <p:oleObj name="Acrobat Document" r:id="rId6" imgW="2857462" imgH="3181214" progId="Acrobat.Document.20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315018" y="849863"/>
                          <a:ext cx="2047936" cy="200726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kt 8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29338156"/>
                </p:ext>
              </p:extLst>
            </p:nvPr>
          </p:nvGraphicFramePr>
          <p:xfrm>
            <a:off x="3544700" y="3048853"/>
            <a:ext cx="5102019" cy="9440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6" name="Acrobat Document" r:id="rId8" imgW="7115063" imgH="1495289" progId="Acrobat.Document.2015">
                    <p:embed/>
                  </p:oleObj>
                </mc:Choice>
                <mc:Fallback>
                  <p:oleObj name="Acrobat Document" r:id="rId8" imgW="7115063" imgH="1495289" progId="Acrobat.Document.20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3544700" y="3048853"/>
                          <a:ext cx="5102019" cy="94402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Textfeld 85"/>
            <p:cNvSpPr txBox="1"/>
            <p:nvPr/>
          </p:nvSpPr>
          <p:spPr>
            <a:xfrm>
              <a:off x="4831070" y="4158279"/>
              <a:ext cx="25298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Learned Features</a:t>
              </a:r>
            </a:p>
            <a:p>
              <a:pPr algn="ctr"/>
              <a:r>
                <a:rPr lang="en-US" sz="1400" dirty="0" smtClean="0">
                  <a:latin typeface="Roboto Light" panose="02000000000000000000" pitchFamily="2" charset="0"/>
                  <a:ea typeface="Roboto Light" panose="02000000000000000000" pitchFamily="2" charset="0"/>
                </a:rPr>
                <a:t>Convolutional Neural Network</a:t>
              </a:r>
              <a:endParaRPr lang="de-DE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  <p:sp>
          <p:nvSpPr>
            <p:cNvPr id="87" name="Textfeld 86"/>
            <p:cNvSpPr txBox="1"/>
            <p:nvPr/>
          </p:nvSpPr>
          <p:spPr>
            <a:xfrm>
              <a:off x="4936066" y="163024"/>
              <a:ext cx="231986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latin typeface="Roboto" panose="02000000000000000000" pitchFamily="2" charset="0"/>
                  <a:ea typeface="Roboto" panose="02000000000000000000" pitchFamily="2" charset="0"/>
                </a:rPr>
                <a:t>Engineered Features</a:t>
              </a:r>
            </a:p>
            <a:p>
              <a:pPr algn="ctr"/>
              <a:r>
                <a:rPr lang="en-US" sz="1400" dirty="0" err="1" smtClean="0">
                  <a:latin typeface="Roboto Light" panose="02000000000000000000" pitchFamily="2" charset="0"/>
                  <a:ea typeface="Roboto Light" panose="02000000000000000000" pitchFamily="2" charset="0"/>
                </a:rPr>
                <a:t>Magnostics</a:t>
              </a:r>
              <a:endParaRPr lang="de-DE" sz="1400" dirty="0">
                <a:latin typeface="Roboto Light" panose="02000000000000000000" pitchFamily="2" charset="0"/>
                <a:ea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6858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/>
          <p:cNvSpPr txBox="1"/>
          <p:nvPr/>
        </p:nvSpPr>
        <p:spPr>
          <a:xfrm rot="16200000">
            <a:off x="-567429" y="3188368"/>
            <a:ext cx="16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Pattern Analysis</a:t>
            </a:r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3429910" y="0"/>
            <a:ext cx="5332178" cy="6858000"/>
            <a:chOff x="3429910" y="0"/>
            <a:chExt cx="5332178" cy="6858000"/>
          </a:xfrm>
        </p:grpSpPr>
        <p:pic>
          <p:nvPicPr>
            <p:cNvPr id="3" name="Grafik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29911" y="0"/>
              <a:ext cx="5332177" cy="6858000"/>
            </a:xfrm>
            <a:prstGeom prst="rect">
              <a:avLst/>
            </a:prstGeom>
          </p:spPr>
        </p:pic>
        <p:sp>
          <p:nvSpPr>
            <p:cNvPr id="5" name="Rechteck 4"/>
            <p:cNvSpPr/>
            <p:nvPr/>
          </p:nvSpPr>
          <p:spPr>
            <a:xfrm>
              <a:off x="3429910" y="0"/>
              <a:ext cx="53316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0"/>
                    <a:lumOff val="100000"/>
                  </a:schemeClr>
                </a:gs>
                <a:gs pos="50000">
                  <a:schemeClr val="accent3">
                    <a:lumMod val="0"/>
                    <a:lumOff val="100000"/>
                  </a:schemeClr>
                </a:gs>
                <a:gs pos="100000">
                  <a:schemeClr val="accent3">
                    <a:lumMod val="34000"/>
                    <a:lumOff val="66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9" name="Gruppieren 48"/>
            <p:cNvGrpSpPr/>
            <p:nvPr/>
          </p:nvGrpSpPr>
          <p:grpSpPr>
            <a:xfrm>
              <a:off x="3680545" y="4030981"/>
              <a:ext cx="4856470" cy="2298694"/>
              <a:chOff x="2188274" y="1528026"/>
              <a:chExt cx="6985921" cy="3755950"/>
            </a:xfrm>
          </p:grpSpPr>
          <p:grpSp>
            <p:nvGrpSpPr>
              <p:cNvPr id="50" name="Gruppieren 49"/>
              <p:cNvGrpSpPr/>
              <p:nvPr/>
            </p:nvGrpSpPr>
            <p:grpSpPr>
              <a:xfrm>
                <a:off x="2188274" y="1528026"/>
                <a:ext cx="6985921" cy="3755950"/>
                <a:chOff x="2188274" y="1528026"/>
                <a:chExt cx="6985921" cy="3755950"/>
              </a:xfrm>
            </p:grpSpPr>
            <p:sp>
              <p:nvSpPr>
                <p:cNvPr id="61" name="Flussdiagramm: Daten 60"/>
                <p:cNvSpPr/>
                <p:nvPr/>
              </p:nvSpPr>
              <p:spPr>
                <a:xfrm>
                  <a:off x="4271244" y="4320714"/>
                  <a:ext cx="2819981" cy="963262"/>
                </a:xfrm>
                <a:prstGeom prst="flowChartInputOutput">
                  <a:avLst/>
                </a:prstGeom>
                <a:gradFill flip="none" rotWithShape="1">
                  <a:gsLst>
                    <a:gs pos="0">
                      <a:srgbClr val="F1F1F1"/>
                    </a:gs>
                    <a:gs pos="100000">
                      <a:srgbClr val="FDFDFD"/>
                    </a:gs>
                  </a:gsLst>
                  <a:lin ang="16200000" scaled="1"/>
                  <a:tileRect/>
                </a:gradFill>
                <a:ln>
                  <a:solidFill>
                    <a:srgbClr val="D5D5D5"/>
                  </a:solidFill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4400">
                    <a:solidFill>
                      <a:schemeClr val="dk1"/>
                    </a:solidFill>
                    <a:latin typeface="OfficinaSansITCStd Book" panose="02000506040000020004" pitchFamily="50" charset="0"/>
                    <a:cs typeface="Segoe UI Semilight" panose="020B0402040204020203" pitchFamily="34" charset="0"/>
                  </a:endParaRPr>
                </a:p>
              </p:txBody>
            </p:sp>
            <p:grpSp>
              <p:nvGrpSpPr>
                <p:cNvPr id="62" name="Gruppieren 61"/>
                <p:cNvGrpSpPr/>
                <p:nvPr/>
              </p:nvGrpSpPr>
              <p:grpSpPr>
                <a:xfrm>
                  <a:off x="2547145" y="3500962"/>
                  <a:ext cx="6268178" cy="515012"/>
                  <a:chOff x="2529332" y="3525738"/>
                  <a:chExt cx="6268178" cy="515012"/>
                </a:xfrm>
              </p:grpSpPr>
              <p:sp>
                <p:nvSpPr>
                  <p:cNvPr id="79" name="Flussdiagramm: Daten 78"/>
                  <p:cNvSpPr/>
                  <p:nvPr/>
                </p:nvSpPr>
                <p:spPr>
                  <a:xfrm>
                    <a:off x="2529332" y="3525738"/>
                    <a:ext cx="1179648" cy="515012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80" name="Flussdiagramm: Daten 79"/>
                  <p:cNvSpPr/>
                  <p:nvPr/>
                </p:nvSpPr>
                <p:spPr>
                  <a:xfrm>
                    <a:off x="7617862" y="3525738"/>
                    <a:ext cx="1179648" cy="515012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81" name="Flussdiagramm: Daten 80"/>
                  <p:cNvSpPr/>
                  <p:nvPr/>
                </p:nvSpPr>
                <p:spPr>
                  <a:xfrm>
                    <a:off x="6345731" y="3525738"/>
                    <a:ext cx="1179648" cy="515012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82" name="Flussdiagramm: Daten 81"/>
                  <p:cNvSpPr/>
                  <p:nvPr/>
                </p:nvSpPr>
                <p:spPr>
                  <a:xfrm>
                    <a:off x="3801465" y="3525738"/>
                    <a:ext cx="1179648" cy="515012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</p:grpSp>
            <p:grpSp>
              <p:nvGrpSpPr>
                <p:cNvPr id="63" name="Gruppieren 62"/>
                <p:cNvGrpSpPr/>
                <p:nvPr/>
              </p:nvGrpSpPr>
              <p:grpSpPr>
                <a:xfrm>
                  <a:off x="2188274" y="2908037"/>
                  <a:ext cx="6985921" cy="369332"/>
                  <a:chOff x="2188274" y="2665032"/>
                  <a:chExt cx="6985921" cy="369332"/>
                </a:xfrm>
              </p:grpSpPr>
              <p:sp>
                <p:nvSpPr>
                  <p:cNvPr id="68" name="Flussdiagramm: Daten 67"/>
                  <p:cNvSpPr/>
                  <p:nvPr/>
                </p:nvSpPr>
                <p:spPr>
                  <a:xfrm>
                    <a:off x="2188274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69" name="Flussdiagramm: Daten 68"/>
                  <p:cNvSpPr/>
                  <p:nvPr/>
                </p:nvSpPr>
                <p:spPr>
                  <a:xfrm>
                    <a:off x="4732540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0" name="Flussdiagramm: Daten 69"/>
                  <p:cNvSpPr/>
                  <p:nvPr/>
                </p:nvSpPr>
                <p:spPr>
                  <a:xfrm>
                    <a:off x="6004673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1" name="Flussdiagramm: Daten 70"/>
                  <p:cNvSpPr/>
                  <p:nvPr/>
                </p:nvSpPr>
                <p:spPr>
                  <a:xfrm>
                    <a:off x="3460406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2" name="Flussdiagramm: Daten 71"/>
                  <p:cNvSpPr/>
                  <p:nvPr/>
                </p:nvSpPr>
                <p:spPr>
                  <a:xfrm>
                    <a:off x="7248375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3" name="Flussdiagramm: Daten 72"/>
                  <p:cNvSpPr/>
                  <p:nvPr/>
                </p:nvSpPr>
                <p:spPr>
                  <a:xfrm>
                    <a:off x="7870226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4" name="Flussdiagramm: Daten 73"/>
                  <p:cNvSpPr/>
                  <p:nvPr/>
                </p:nvSpPr>
                <p:spPr>
                  <a:xfrm>
                    <a:off x="8492079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5" name="Flussdiagramm: Daten 74"/>
                  <p:cNvSpPr/>
                  <p:nvPr/>
                </p:nvSpPr>
                <p:spPr>
                  <a:xfrm>
                    <a:off x="4096472" y="2717630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6" name="Flussdiagramm: Daten 75"/>
                  <p:cNvSpPr/>
                  <p:nvPr/>
                </p:nvSpPr>
                <p:spPr>
                  <a:xfrm>
                    <a:off x="6626524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7" name="Flussdiagramm: Daten 76"/>
                  <p:cNvSpPr/>
                  <p:nvPr/>
                </p:nvSpPr>
                <p:spPr>
                  <a:xfrm>
                    <a:off x="2824340" y="2716454"/>
                    <a:ext cx="682116" cy="297799"/>
                  </a:xfrm>
                  <a:prstGeom prst="flowChartInputOutput">
                    <a:avLst/>
                  </a:prstGeom>
                  <a:gradFill flip="none" rotWithShape="1">
                    <a:gsLst>
                      <a:gs pos="0">
                        <a:srgbClr val="F1F1F1"/>
                      </a:gs>
                      <a:gs pos="100000">
                        <a:srgbClr val="FDFDFD"/>
                      </a:gs>
                    </a:gsLst>
                    <a:lin ang="16200000" scaled="1"/>
                    <a:tileRect/>
                  </a:gradFill>
                  <a:ln>
                    <a:solidFill>
                      <a:srgbClr val="D5D5D5"/>
                    </a:solidFill>
                  </a:ln>
                  <a:effectLst>
                    <a:outerShdw blurRad="50800" dist="38100" dir="2700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 sz="4400">
                      <a:solidFill>
                        <a:schemeClr val="dk1"/>
                      </a:solidFill>
                      <a:latin typeface="OfficinaSansITCStd Book" panose="02000506040000020004" pitchFamily="50" charset="0"/>
                      <a:cs typeface="Segoe UI Semilight" panose="020B0402040204020203" pitchFamily="34" charset="0"/>
                    </a:endParaRPr>
                  </a:p>
                </p:txBody>
              </p:sp>
              <p:sp>
                <p:nvSpPr>
                  <p:cNvPr id="78" name="Textfeld 77"/>
                  <p:cNvSpPr txBox="1"/>
                  <p:nvPr/>
                </p:nvSpPr>
                <p:spPr>
                  <a:xfrm>
                    <a:off x="5512564" y="2665032"/>
                    <a:ext cx="3433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…</a:t>
                    </a:r>
                    <a:endParaRPr lang="de-DE" dirty="0"/>
                  </a:p>
                </p:txBody>
              </p:sp>
            </p:grpSp>
            <p:sp>
              <p:nvSpPr>
                <p:cNvPr id="64" name="Flussdiagramm: Daten 63"/>
                <p:cNvSpPr/>
                <p:nvPr/>
              </p:nvSpPr>
              <p:spPr>
                <a:xfrm>
                  <a:off x="2976615" y="2297704"/>
                  <a:ext cx="5409238" cy="134008"/>
                </a:xfrm>
                <a:prstGeom prst="flowChartInputOutput">
                  <a:avLst/>
                </a:prstGeom>
                <a:gradFill flip="none" rotWithShape="1">
                  <a:gsLst>
                    <a:gs pos="0">
                      <a:srgbClr val="F1F1F1"/>
                    </a:gs>
                    <a:gs pos="100000">
                      <a:srgbClr val="FDFDFD"/>
                    </a:gs>
                  </a:gsLst>
                  <a:lin ang="16200000" scaled="1"/>
                  <a:tileRect/>
                </a:gradFill>
                <a:ln>
                  <a:solidFill>
                    <a:srgbClr val="D5D5D5"/>
                  </a:solidFill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4400">
                    <a:solidFill>
                      <a:schemeClr val="dk1"/>
                    </a:solidFill>
                    <a:latin typeface="OfficinaSansITCStd Book" panose="02000506040000020004" pitchFamily="50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5" name="Flussdiagramm: Daten 64"/>
                <p:cNvSpPr/>
                <p:nvPr/>
              </p:nvSpPr>
              <p:spPr>
                <a:xfrm>
                  <a:off x="2976615" y="1890352"/>
                  <a:ext cx="5409238" cy="134008"/>
                </a:xfrm>
                <a:prstGeom prst="flowChartInputOutput">
                  <a:avLst/>
                </a:prstGeom>
                <a:gradFill flip="none" rotWithShape="1">
                  <a:gsLst>
                    <a:gs pos="0">
                      <a:srgbClr val="F1F1F1"/>
                    </a:gs>
                    <a:gs pos="100000">
                      <a:srgbClr val="FDFDFD"/>
                    </a:gs>
                  </a:gsLst>
                  <a:lin ang="16200000" scaled="1"/>
                  <a:tileRect/>
                </a:gradFill>
                <a:ln>
                  <a:solidFill>
                    <a:srgbClr val="D5D5D5"/>
                  </a:solidFill>
                </a:ln>
                <a:effectLst>
                  <a:outerShdw blurRad="50800" dist="38100" dir="2700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de-DE" sz="4400">
                    <a:solidFill>
                      <a:schemeClr val="dk1"/>
                    </a:solidFill>
                    <a:latin typeface="OfficinaSansITCStd Book" panose="02000506040000020004" pitchFamily="50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66" name="Rechteck 65"/>
                <p:cNvSpPr/>
                <p:nvPr/>
              </p:nvSpPr>
              <p:spPr>
                <a:xfrm>
                  <a:off x="4604431" y="1528026"/>
                  <a:ext cx="712875" cy="130647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de-DE" sz="1600" i="1" dirty="0">
                    <a:latin typeface="OfficinaSansITCStd Book" panose="02000506040000020004" pitchFamily="50" charset="0"/>
                  </a:endParaRPr>
                </a:p>
              </p:txBody>
            </p:sp>
            <p:sp>
              <p:nvSpPr>
                <p:cNvPr id="67" name="Rechteck 66"/>
                <p:cNvSpPr/>
                <p:nvPr/>
              </p:nvSpPr>
              <p:spPr>
                <a:xfrm>
                  <a:off x="3856755" y="2612066"/>
                  <a:ext cx="5057309" cy="130647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:endParaRPr lang="de-DE" sz="1600" i="1" dirty="0">
                    <a:latin typeface="OfficinaSansITCStd Book" panose="02000506040000020004" pitchFamily="50" charset="0"/>
                  </a:endParaRPr>
                </a:p>
              </p:txBody>
            </p:sp>
          </p:grpSp>
          <p:sp>
            <p:nvSpPr>
              <p:cNvPr id="51" name="Flussdiagramm: Daten 50"/>
              <p:cNvSpPr/>
              <p:nvPr/>
            </p:nvSpPr>
            <p:spPr>
              <a:xfrm>
                <a:off x="4778588" y="4615336"/>
                <a:ext cx="723154" cy="247018"/>
              </a:xfrm>
              <a:prstGeom prst="flowChartInputOutput">
                <a:avLst/>
              </a:prstGeom>
              <a:gradFill flip="none" rotWithShape="1">
                <a:gsLst>
                  <a:gs pos="0">
                    <a:srgbClr val="F1F1F1"/>
                  </a:gs>
                  <a:gs pos="100000">
                    <a:srgbClr val="FDFDFD"/>
                  </a:gs>
                </a:gsLst>
                <a:lin ang="16200000" scaled="1"/>
                <a:tileRect/>
              </a:gradFill>
              <a:ln>
                <a:solidFill>
                  <a:srgbClr val="D5D5D5"/>
                </a:solidFill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4400">
                  <a:solidFill>
                    <a:schemeClr val="dk1"/>
                  </a:solidFill>
                  <a:latin typeface="OfficinaSansITCStd Book" panose="02000506040000020004" pitchFamily="50" charset="0"/>
                  <a:cs typeface="Segoe UI Semilight" panose="020B0402040204020203" pitchFamily="34" charset="0"/>
                </a:endParaRPr>
              </a:p>
            </p:txBody>
          </p:sp>
          <p:cxnSp>
            <p:nvCxnSpPr>
              <p:cNvPr id="52" name="Gerader Verbinder 51"/>
              <p:cNvCxnSpPr/>
              <p:nvPr/>
            </p:nvCxnSpPr>
            <p:spPr>
              <a:xfrm flipH="1" flipV="1">
                <a:off x="3819278" y="4015975"/>
                <a:ext cx="959310" cy="8463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>
              <a:xfrm flipH="1" flipV="1">
                <a:off x="4747693" y="4015974"/>
                <a:ext cx="608533" cy="84638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>
                <a:endCxn id="82" idx="4"/>
              </p:cNvCxnSpPr>
              <p:nvPr/>
            </p:nvCxnSpPr>
            <p:spPr>
              <a:xfrm flipH="1" flipV="1">
                <a:off x="4409102" y="4015974"/>
                <a:ext cx="517704" cy="5993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r Verbinder 54"/>
              <p:cNvCxnSpPr/>
              <p:nvPr/>
            </p:nvCxnSpPr>
            <p:spPr>
              <a:xfrm flipH="1" flipV="1">
                <a:off x="4995250" y="3500963"/>
                <a:ext cx="501612" cy="111437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Flussdiagramm: Daten 55"/>
              <p:cNvSpPr/>
              <p:nvPr/>
            </p:nvSpPr>
            <p:spPr>
              <a:xfrm>
                <a:off x="4132491" y="3653056"/>
                <a:ext cx="279213" cy="95375"/>
              </a:xfrm>
              <a:prstGeom prst="flowChartInputOutput">
                <a:avLst/>
              </a:prstGeom>
              <a:gradFill flip="none" rotWithShape="1">
                <a:gsLst>
                  <a:gs pos="0">
                    <a:srgbClr val="F1F1F1"/>
                  </a:gs>
                  <a:gs pos="100000">
                    <a:srgbClr val="FDFDFD"/>
                  </a:gs>
                </a:gsLst>
                <a:lin ang="16200000" scaled="1"/>
                <a:tileRect/>
              </a:gradFill>
              <a:ln>
                <a:solidFill>
                  <a:srgbClr val="D5D5D5"/>
                </a:solidFill>
              </a:ln>
              <a:effectLst>
                <a:outerShdw blurRad="50800" dist="381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de-DE" sz="4400">
                  <a:solidFill>
                    <a:schemeClr val="dk1"/>
                  </a:solidFill>
                  <a:latin typeface="OfficinaSansITCStd Book" panose="02000506040000020004" pitchFamily="50" charset="0"/>
                  <a:cs typeface="Segoe UI Semilight" panose="020B0402040204020203" pitchFamily="34" charset="0"/>
                </a:endParaRPr>
              </a:p>
            </p:txBody>
          </p:sp>
          <p:cxnSp>
            <p:nvCxnSpPr>
              <p:cNvPr id="57" name="Gerader Verbinder 56"/>
              <p:cNvCxnSpPr/>
              <p:nvPr/>
            </p:nvCxnSpPr>
            <p:spPr>
              <a:xfrm flipH="1" flipV="1">
                <a:off x="3468736" y="3257258"/>
                <a:ext cx="665017" cy="49644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/>
              <p:cNvCxnSpPr/>
              <p:nvPr/>
            </p:nvCxnSpPr>
            <p:spPr>
              <a:xfrm flipH="1" flipV="1">
                <a:off x="4007618" y="3257258"/>
                <a:ext cx="357118" cy="4863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/>
              <p:cNvCxnSpPr>
                <a:endCxn id="71" idx="4"/>
              </p:cNvCxnSpPr>
              <p:nvPr/>
            </p:nvCxnSpPr>
            <p:spPr>
              <a:xfrm flipH="1" flipV="1">
                <a:off x="3801464" y="3258434"/>
                <a:ext cx="388347" cy="39144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/>
              <p:cNvCxnSpPr/>
              <p:nvPr/>
            </p:nvCxnSpPr>
            <p:spPr>
              <a:xfrm flipH="1" flipV="1">
                <a:off x="4146495" y="2965877"/>
                <a:ext cx="269253" cy="68559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83" name="Objek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943282154"/>
                </p:ext>
              </p:extLst>
            </p:nvPr>
          </p:nvGraphicFramePr>
          <p:xfrm>
            <a:off x="3748310" y="583163"/>
            <a:ext cx="2284490" cy="22530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Acrobat Document" r:id="rId4" imgW="2771689" imgH="3104878" progId="Acrobat.Document.2015">
                    <p:embed/>
                  </p:oleObj>
                </mc:Choice>
                <mc:Fallback>
                  <p:oleObj name="Acrobat Document" r:id="rId4" imgW="2771689" imgH="3104878" progId="Acrobat.Document.20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748310" y="583163"/>
                          <a:ext cx="2284490" cy="22530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4" name="Objekt 8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20417274"/>
                </p:ext>
              </p:extLst>
            </p:nvPr>
          </p:nvGraphicFramePr>
          <p:xfrm>
            <a:off x="6231198" y="583163"/>
            <a:ext cx="2283626" cy="2238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9" name="Acrobat Document" r:id="rId6" imgW="2857462" imgH="3181214" progId="Acrobat.Document.2015">
                    <p:embed/>
                  </p:oleObj>
                </mc:Choice>
                <mc:Fallback>
                  <p:oleObj name="Acrobat Document" r:id="rId6" imgW="2857462" imgH="3181214" progId="Acrobat.Document.2015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231198" y="583163"/>
                          <a:ext cx="2283626" cy="223827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532204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Breitbild</PresentationFormat>
  <Paragraphs>47</Paragraphs>
  <Slides>19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19</vt:i4>
      </vt:variant>
    </vt:vector>
  </HeadingPairs>
  <TitlesOfParts>
    <vt:vector size="31" baseType="lpstr">
      <vt:lpstr>Arial</vt:lpstr>
      <vt:lpstr>Calibri</vt:lpstr>
      <vt:lpstr>Calibri Light</vt:lpstr>
      <vt:lpstr>Courier New</vt:lpstr>
      <vt:lpstr>OfficinaSansITCStd Book</vt:lpstr>
      <vt:lpstr>Roboto</vt:lpstr>
      <vt:lpstr>Roboto Black</vt:lpstr>
      <vt:lpstr>Roboto Light</vt:lpstr>
      <vt:lpstr>Segoe UI Semilight</vt:lpstr>
      <vt:lpstr>Office Theme</vt:lpstr>
      <vt:lpstr>Adobe Acrobat Document</vt:lpstr>
      <vt:lpstr>Acrobat Document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Michael Behrisch</dc:creator>
  <cp:lastModifiedBy>Michael Behrisch</cp:lastModifiedBy>
  <cp:revision>19</cp:revision>
  <dcterms:created xsi:type="dcterms:W3CDTF">2016-09-07T08:16:18Z</dcterms:created>
  <dcterms:modified xsi:type="dcterms:W3CDTF">2017-05-05T20:23:44Z</dcterms:modified>
</cp:coreProperties>
</file>